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61" r:id="rId5"/>
    <p:sldId id="263" r:id="rId6"/>
    <p:sldId id="265" r:id="rId7"/>
    <p:sldId id="266" r:id="rId8"/>
    <p:sldId id="262" r:id="rId9"/>
    <p:sldId id="267" r:id="rId10"/>
    <p:sldId id="269" r:id="rId11"/>
    <p:sldId id="264" r:id="rId12"/>
    <p:sldId id="268" r:id="rId13"/>
    <p:sldId id="271" r:id="rId14"/>
    <p:sldId id="272" r:id="rId15"/>
    <p:sldId id="270" r:id="rId16"/>
    <p:sldId id="273" r:id="rId17"/>
    <p:sldId id="274" r:id="rId18"/>
    <p:sldId id="275" r:id="rId19"/>
    <p:sldId id="260" r:id="rId20"/>
    <p:sldId id="276" r:id="rId21"/>
    <p:sldId id="277" r:id="rId22"/>
    <p:sldId id="279" r:id="rId23"/>
    <p:sldId id="280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18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8" r:id="rId52"/>
    <p:sldId id="311" r:id="rId53"/>
    <p:sldId id="309" r:id="rId54"/>
    <p:sldId id="310" r:id="rId55"/>
    <p:sldId id="312" r:id="rId56"/>
    <p:sldId id="307" r:id="rId57"/>
    <p:sldId id="313" r:id="rId58"/>
    <p:sldId id="316" r:id="rId59"/>
    <p:sldId id="317" r:id="rId60"/>
    <p:sldId id="314" r:id="rId61"/>
    <p:sldId id="259" r:id="rId62"/>
    <p:sldId id="31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9BA0A-AFEC-4F1D-BFDD-F1E98C65CDF7}" type="datetimeFigureOut">
              <a:rPr lang="en-CA" smtClean="0"/>
              <a:t>2026-01-12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105A9-3913-4ACD-A395-D7FB7C56F2E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13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4008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8A6A-CDA7-CD4F-9CB6-D00A310D8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91D44-45FC-13B6-B84F-0B97D9012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F1B36-2F66-6FDD-B389-43D874242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F1B17-8338-2D5E-D772-B22BB1EB7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9714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94C09-4233-8F89-3661-7CFF8495A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AAEEF-8C44-ACA3-E763-E909D5C20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A316C-1F17-397C-DDFA-AD9E393ED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E80B4-CC16-A83A-ED6D-CD8BEB5E8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2461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FDFF3-1EB7-E61E-5BFD-12BA7E76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F5E7F-1880-3C6F-8C57-012041552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DFD137-F322-49B0-B1E2-3399CEDDD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8B0B9-4025-311D-74EB-20281BFE6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6906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4F6AB-09BF-28EA-E98E-4491ABE1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8E4CBA-BEE0-27C6-917D-CE705F07E7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B94B9A-14E5-1B53-75CA-9D584458D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A12E9-AF95-954B-E536-6E5729EF28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429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0E575-079D-A618-F2A2-5BB910A1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DE9E9-0E2A-A2AE-8C38-3418DD7F3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D216B-98C8-173F-8793-3710F0880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6F15F-B899-3F99-010E-61D225521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640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291BA-09FA-7686-F687-533C98DB6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2EA3F-25F1-713C-7837-F7BF99D61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976581-CBFF-7BD3-7D97-F2395BD05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09F5D-61EE-F695-05FE-D22A93B1A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69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BFBA6-63D6-ECF2-5F30-FC78601C7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3C586-1BD1-A4D1-8398-3E3EE3083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80A7E-72C9-4926-F162-7269DBCAF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2DD54-7562-8888-7516-49CE4E573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7703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00F71-B5C1-83A9-2064-231D2B49B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FEF255-CE25-54E3-FB30-AD1A2C1F1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076F8E-2EA5-1F2D-FDA7-8FB98FF6F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488A8-A7B3-968D-054B-9DA98651D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6691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3A2C9-967D-0921-47CE-E8BC42DA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171D2-0D0B-3788-B52D-3F0971505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986D57-07A0-C393-B46B-D66D6B0FA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5614D-8A17-4DE5-8F4E-4D53D5F45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9773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95E76-E5C5-FB9D-7D5C-248F48821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1B85F-5305-ABEC-6148-A21859CBA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58F1C-A4CC-FC01-D2BC-5127AD32E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20D8E-21B0-0ACE-9231-04500BC21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91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E5A20-C3B8-4EDF-C11C-83A913BC8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AFB72-FCC4-3447-EAC7-9575CB0355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F453E-F7CA-9EC0-A14A-2D1CEC118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17A74-7680-FAE8-3518-AED9686A0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45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5C4D0-11B8-3920-7445-0940476AA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5C42C-DE29-831F-9AA7-D5D1F038B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208BC-C867-88B3-943A-327263976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7F8DD-BC32-0E87-14E2-73A21B8B6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105A9-3913-4ACD-A395-D7FB7C56F2E1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15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B80D-87EA-EA49-91DF-53A28114C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C6631-BA57-E55A-887F-1173F623D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01DBB-02A8-2FC1-FA0E-E0089A529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E28BE-B666-41FC-B4EC-28912D812A7A}" type="datetime1">
              <a:rPr lang="en-CA" smtClean="0"/>
              <a:t>2026-01-13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686BA-6C78-3E32-5382-C10C0998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ADCD0-FFF1-BDA5-6D02-EE524220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30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CFD6-CFAE-5FA1-F82B-C0D86F0C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7586A-AFE4-9D1F-C757-E9B61F2B5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34D35-D78B-C398-670E-8AAA5F85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762A2-7077-452D-9EA5-DBB17D4BE042}" type="datetime1">
              <a:rPr lang="en-CA" smtClean="0"/>
              <a:t>2026-01-13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63A0B-0E60-7973-6838-4846799F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4E662-6907-FC22-41BA-DF7C115E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350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9BB374-8E44-B039-4368-201F09CD8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82C0E-7030-9D4F-F3B2-3A5B1D45B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80577-3178-46FC-1618-DF0A998D7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E7963-1F77-4AD6-9744-B8010649A2C1}" type="datetime1">
              <a:rPr lang="en-CA" smtClean="0"/>
              <a:t>2026-01-13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D897E-392C-FC2B-5F1A-C145BAA86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FD312-6E5B-651E-9739-0DCE871B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560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16E2-1E76-21D3-30D9-80434A40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1042-3D48-B00E-F988-700A9A462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56901-3208-728F-429D-BFD934010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387E-AB45-4187-AC7C-80E33C9A5C4A}" type="datetime1">
              <a:rPr lang="en-CA" smtClean="0"/>
              <a:t>2026-01-13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6D98B-371E-C43D-47CE-E3C1BD86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48C6C-2940-4F48-F9F3-85C00093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82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CCF6-8175-FBAB-1B3B-37FA7E90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BCAAE-D132-0E4F-9F85-34274F59F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31006-D0C4-05B1-C66D-A1BBDB26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392F-8D0A-465E-888C-81CD8C57B2FF}" type="datetime1">
              <a:rPr lang="en-CA" smtClean="0"/>
              <a:t>2026-01-13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935A-0BB7-D640-2DFA-F1BE842E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69302-F265-4F73-F5FB-423F7B5A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645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F276-6F8F-17CB-4AF7-980AC1A9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17DE2-217B-60FA-FC24-A62F807BB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B2B5-710D-5F30-CB42-70422D843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9282C-FFC7-2289-A997-34B4FCB6C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8E2F-BE8C-4D07-8C05-F93CF604F227}" type="datetime1">
              <a:rPr lang="en-CA" smtClean="0"/>
              <a:t>2026-01-13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43ECB-B18E-CAFA-E6A8-2832DC88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0D0FD-D464-43D4-938C-F961F7CB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6217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A454-698D-2FEF-F57C-DC85901D3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AA790-1B73-D91D-9F0E-8D1E60D6F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76C19-0951-D593-C1F9-D212D2213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3D40D-6B14-D9CB-8478-1D9C2130E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57C14-F7E2-8470-E661-0A3B941EC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6BC48B-D5E1-0841-529A-8A5B6160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65B1-DFA4-4AC6-B34D-6AC1065475C8}" type="datetime1">
              <a:rPr lang="en-CA" smtClean="0"/>
              <a:t>2026-01-13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A3EC0-AF3F-CA5B-E2C3-84D290C1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29067-2FFC-9D99-6160-5AE512B9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0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9628D-4E22-0980-A43C-46474E09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C9562-18B1-2B98-43F7-54E41F1E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76A86-7540-40BA-AE58-97D772169A1A}" type="datetime1">
              <a:rPr lang="en-CA" smtClean="0"/>
              <a:t>2026-01-13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874F4-A27F-AB24-D6CD-71119844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3CA97-B0EA-AB30-EC7B-23A54143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6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C1C306-9944-3549-3E47-08ED8519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541D-8A6E-489D-AFB9-B080A4F2F006}" type="datetime1">
              <a:rPr lang="en-CA" smtClean="0"/>
              <a:t>2026-01-13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4FD7C-229F-3305-D00A-3B7B5E735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AC8E0-2EF6-D68E-4BF5-89B3C20B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259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F9B9-82DF-D521-45F5-3FF49E4C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BBF3A-9BBE-4ED6-DCF3-0CB9C7C6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DD9D0-B366-EDFB-1BBE-0A677B9EF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4FCF1-02E3-2728-3A99-AFCE9CC7A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E845-F81D-4253-88BA-9D4511FFD1E5}" type="datetime1">
              <a:rPr lang="en-CA" smtClean="0"/>
              <a:t>2026-01-13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D38F8-E409-5C5D-BFF4-7E1CFC185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798DC-9947-5FEA-4932-D04B9B42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55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1CD8D-3231-AE6A-E891-0EC7565C3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C1E45B-BE3B-7661-F787-B07C0E309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CC12C-6756-65B9-8B36-60622D39E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7629C-05AF-37CC-6B46-BF80E7D3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B9AF7-77E4-4573-AC0C-B37B4C5D28AC}" type="datetime1">
              <a:rPr lang="en-CA" smtClean="0"/>
              <a:t>2026-01-13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D64EC-D25E-CFBD-2275-C1672745E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F834F-E7CB-E53C-424B-8AFDBA7C6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108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11F07A-6500-89CE-BB75-B85BEE97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F64DE-7066-72F1-B675-9042625FE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8772-4BB5-4DAD-9954-B556E4E57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45D6A4-0CC8-444F-83E8-60F30CF28582}" type="datetime1">
              <a:rPr lang="en-CA" smtClean="0"/>
              <a:t>2026-01-13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B2D39-08B2-B78A-7C0D-BF19DABAA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FBACE-4D36-1FF5-9FCE-85A0C92AC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E16870-EB7B-4CD7-9596-A07D334BE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623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vision.gel.ulaval.ca/~jflalonde/cours/1001/h17/docs/arm-instructionset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vision.gel.ulaval.ca/~jflalonde/cours/1001/h17/docs/arm-instructionset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stnolting/neorv3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stnolting/neorv32/tree/main/rtl/co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tnolting/neorv32/blob/main/rtl/core/neorv32_cpu_alu.vh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8FBB-1206-81F9-0F58-A6C6B998A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Architecture:</a:t>
            </a:r>
            <a:br>
              <a:rPr lang="en-CA" dirty="0"/>
            </a:br>
            <a:r>
              <a:rPr lang="en-CA" dirty="0"/>
              <a:t>Layers of Programs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C5FB2-79A3-4C84-1C4A-264E8AFA7B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Dr. Colin O’Flynn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AEC1C-FFC6-3D7D-7028-2BA94CD4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A4EE0-D8BF-D45D-D038-58426BE1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1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C486C3-2530-C421-C3E6-E3856AD60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F0DE-2399-4AC0-8D99-7501FD45EE5F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684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4DA2F-3343-E2AD-79F4-B2DAEA7D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B49272-F32B-3190-7159-A97CBE78B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5" y="1766888"/>
            <a:ext cx="11500864" cy="3561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92A9B6-6BC0-AF46-D267-AA8DCFE6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(Backup Slides – Skipped if Live Works)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63EB82-BD60-E6A5-BD84-876B118C5649}"/>
              </a:ext>
            </a:extLst>
          </p:cNvPr>
          <p:cNvSpPr/>
          <p:nvPr/>
        </p:nvSpPr>
        <p:spPr>
          <a:xfrm>
            <a:off x="8543396" y="1844450"/>
            <a:ext cx="1141228" cy="55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91ACB-6892-DE28-A545-B0ABBF66E00E}"/>
              </a:ext>
            </a:extLst>
          </p:cNvPr>
          <p:cNvSpPr txBox="1"/>
          <p:nvPr/>
        </p:nvSpPr>
        <p:spPr>
          <a:xfrm>
            <a:off x="1166446" y="5761892"/>
            <a:ext cx="877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 that is a little easier to understand!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BFB37-EDBF-E9F5-62D5-2295BA1C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44A78-4CEF-DC35-DEBB-94CACEB1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10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7D9D2F6-EFC5-60FA-288C-A83410C8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6DD9-5B21-4425-A13D-FCA40CA5EE30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25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C6F8-859E-80AC-1DDC-5F2B080E8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(Backup Slides – Skipped if Live Works)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C17705-6032-5251-DFD9-12733F67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1" y="1896684"/>
            <a:ext cx="11523502" cy="32263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8B5AF1-429B-711C-4D32-E9DEEF712B49}"/>
              </a:ext>
            </a:extLst>
          </p:cNvPr>
          <p:cNvSpPr/>
          <p:nvPr/>
        </p:nvSpPr>
        <p:spPr>
          <a:xfrm>
            <a:off x="8695796" y="2049603"/>
            <a:ext cx="1141228" cy="559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701BA-CF73-F4B7-E184-EBC674E6A303}"/>
              </a:ext>
            </a:extLst>
          </p:cNvPr>
          <p:cNvSpPr txBox="1"/>
          <p:nvPr/>
        </p:nvSpPr>
        <p:spPr>
          <a:xfrm>
            <a:off x="1166446" y="5761892"/>
            <a:ext cx="877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... What happened to line 8 on the left !?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AFF8F-247E-B122-75C3-CD21F96E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44961-99CB-455E-CB91-61D2211F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11</a:t>
            </a:fld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26D6C-6298-3AC1-C659-0B31B3BF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B3523-7BCF-4A9A-B09C-88EBC587B6FD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0136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A157-4905-4AEF-1702-E5EAFEAEC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7390-D9DC-AD25-9FB6-02940022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(Backup Slides – Skipped if Live Works)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35105-A8D8-E1C6-F066-28638482BFB4}"/>
              </a:ext>
            </a:extLst>
          </p:cNvPr>
          <p:cNvSpPr txBox="1"/>
          <p:nvPr/>
        </p:nvSpPr>
        <p:spPr>
          <a:xfrm>
            <a:off x="2116015" y="5462953"/>
            <a:ext cx="877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…Where did the delays go </a:t>
            </a:r>
            <a:r>
              <a:rPr lang="en-CA" b="1" u="sng" dirty="0"/>
              <a:t>at all</a:t>
            </a:r>
            <a:r>
              <a:rPr lang="en-CA" dirty="0"/>
              <a:t>?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174296-92AE-18E3-0889-7A84D83C8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16" y="1908264"/>
            <a:ext cx="11217940" cy="32029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2F64A-F98C-8104-063B-FC95EBF1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7D194-6CED-5271-5245-63564AEDE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12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A8F020-B059-3DC0-F453-2203BD088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53D3A-74A0-44E7-BD57-323FA51BF025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22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239D1-E7A0-B464-31EF-BC93F1DA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1A69-0628-74AF-12BC-EC37C3CC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(Backup Slides – Skipped if Live Works)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2E30D-DC49-4DB1-C5D7-FDC8A23F0050}"/>
              </a:ext>
            </a:extLst>
          </p:cNvPr>
          <p:cNvSpPr txBox="1"/>
          <p:nvPr/>
        </p:nvSpPr>
        <p:spPr>
          <a:xfrm>
            <a:off x="2116015" y="5462953"/>
            <a:ext cx="877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…Where did the delays go </a:t>
            </a:r>
            <a:r>
              <a:rPr lang="en-CA" b="1" u="sng" dirty="0"/>
              <a:t>at all</a:t>
            </a:r>
            <a:r>
              <a:rPr lang="en-CA" dirty="0"/>
              <a:t>?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188B61-8B35-97F4-16AC-19241BCE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16" y="1908264"/>
            <a:ext cx="11217940" cy="320299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DD4665-8F56-7AC4-9A8A-D9DAB9FDC158}"/>
              </a:ext>
            </a:extLst>
          </p:cNvPr>
          <p:cNvCxnSpPr/>
          <p:nvPr/>
        </p:nvCxnSpPr>
        <p:spPr>
          <a:xfrm flipH="1">
            <a:off x="3100754" y="1852246"/>
            <a:ext cx="1359877" cy="1863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9299A2-B971-B978-1870-FC0B6D5E6B36}"/>
              </a:ext>
            </a:extLst>
          </p:cNvPr>
          <p:cNvCxnSpPr>
            <a:cxnSpLocks/>
          </p:cNvCxnSpPr>
          <p:nvPr/>
        </p:nvCxnSpPr>
        <p:spPr>
          <a:xfrm flipH="1">
            <a:off x="3100754" y="1908264"/>
            <a:ext cx="1424354" cy="2153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8A414-1CCD-6EB8-2494-D7E19998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E4165-DEFB-146A-7FD3-E8DA60CC0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13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515F9D0-D5F1-54A1-2727-22EC949E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436F9-319E-4B03-917F-E33CB7AD2C57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3017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A000E-E120-6861-3C01-690763F5F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0FAA-9B97-CC81-B335-06142AFA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(Backup Slides – Skipped if Live Works)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9AD12-6B79-CE2A-F746-5961F8BFEA00}"/>
              </a:ext>
            </a:extLst>
          </p:cNvPr>
          <p:cNvSpPr txBox="1"/>
          <p:nvPr/>
        </p:nvSpPr>
        <p:spPr>
          <a:xfrm>
            <a:off x="2127739" y="6123542"/>
            <a:ext cx="877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tells the compiler not to touch my variable.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96CDB1-824E-987B-7097-48368700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1" y="1528840"/>
            <a:ext cx="10562492" cy="428096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7ABB9A-013B-0808-F0CC-804C0DE53955}"/>
              </a:ext>
            </a:extLst>
          </p:cNvPr>
          <p:cNvCxnSpPr>
            <a:cxnSpLocks/>
          </p:cNvCxnSpPr>
          <p:nvPr/>
        </p:nvCxnSpPr>
        <p:spPr>
          <a:xfrm flipH="1" flipV="1">
            <a:off x="2432538" y="3065585"/>
            <a:ext cx="263770" cy="3057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42C88D-868B-A3E4-56EE-F4F1092560BC}"/>
              </a:ext>
            </a:extLst>
          </p:cNvPr>
          <p:cNvCxnSpPr>
            <a:cxnSpLocks/>
          </p:cNvCxnSpPr>
          <p:nvPr/>
        </p:nvCxnSpPr>
        <p:spPr>
          <a:xfrm flipH="1" flipV="1">
            <a:off x="2385646" y="3382108"/>
            <a:ext cx="222739" cy="2741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9E1FC-7051-1DD1-C147-60A369F9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1461F-E126-CA6E-79F9-8E18F619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14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C87EBBF-32E3-6DC8-115A-513481ADB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C71B4-14B2-421A-862E-F9F871C267A3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893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1D6D6-8FF5-D549-7A9A-6F7C0396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#2: Wait for Button Press</a:t>
            </a:r>
          </a:p>
        </p:txBody>
      </p:sp>
      <p:pic>
        <p:nvPicPr>
          <p:cNvPr id="6146" name="Picture 2" descr="3 Different Ways of Connecting a Push Button to Arduino - Hackster.io">
            <a:extLst>
              <a:ext uri="{FF2B5EF4-FFF2-40B4-BE49-F238E27FC236}">
                <a16:creationId xmlns:a16="http://schemas.microsoft.com/office/drawing/2014/main" id="{8597094F-598F-5F56-F1B1-20719C3CE3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01" y="1784472"/>
            <a:ext cx="5489346" cy="38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8F315-A93D-500B-45C6-274AE5576947}"/>
              </a:ext>
            </a:extLst>
          </p:cNvPr>
          <p:cNvSpPr txBox="1"/>
          <p:nvPr/>
        </p:nvSpPr>
        <p:spPr>
          <a:xfrm>
            <a:off x="767862" y="1784472"/>
            <a:ext cx="497644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CA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button_status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wait_for_button_press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button_status</a:t>
            </a:r>
            <a:r>
              <a:rPr lang="en-CA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= 0;</a:t>
            </a:r>
          </a:p>
          <a:p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</a:t>
            </a:r>
            <a:r>
              <a:rPr lang="en-CA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button_status</a:t>
            </a:r>
            <a:r>
              <a:rPr lang="en-CA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== 0){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     ;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CA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ISR_PinInterrupt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button_status</a:t>
            </a:r>
            <a:r>
              <a:rPr lang="en-CA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= 1;</a:t>
            </a:r>
          </a:p>
          <a:p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25F31-8642-9EAD-6A13-5B2BA1299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70891-400E-9AC1-ACD4-B51CAEAD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15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25776F-1043-0565-C57A-26423547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BD6DB-B75C-46BD-99AB-B0DF705412F9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165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620E0-2C32-DE09-2EE8-15605774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#2: Global Variable Setting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A828C4-BED9-0AE0-0442-3F2C4FB6B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6110"/>
            <a:ext cx="10515600" cy="279570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9C573-6C51-487B-B4AA-9CD3BB48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3AA36-2C3E-1757-9896-0C7A56FA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16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5B7404-21FE-9C4E-0C83-2139C5A3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3C0C-9269-408C-8244-867E57090F7C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1388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526B-D51D-636A-8E31-6484321E5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7541-7F3E-0AA4-B1BD-5B8CE9B9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#2: Global Variable Setting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A6B2E9-EBF2-00D1-4679-ED07F3EA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2" y="2038019"/>
            <a:ext cx="10093842" cy="331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BA61C-7EF0-0A1A-4284-30B7D3A3910D}"/>
              </a:ext>
            </a:extLst>
          </p:cNvPr>
          <p:cNvSpPr txBox="1"/>
          <p:nvPr/>
        </p:nvSpPr>
        <p:spPr>
          <a:xfrm>
            <a:off x="3778103" y="5769934"/>
            <a:ext cx="6663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Line 6 on the right is an infinite loop!</a:t>
            </a:r>
          </a:p>
          <a:p>
            <a:r>
              <a:rPr lang="en-CA" sz="2400" b="1" dirty="0"/>
              <a:t> b .L2 </a:t>
            </a:r>
            <a:r>
              <a:rPr lang="en-CA" sz="2400" dirty="0"/>
              <a:t>means </a:t>
            </a:r>
            <a:r>
              <a:rPr lang="en-CA" sz="2400" b="1" dirty="0"/>
              <a:t>“Branch to Label .L2”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8B238-9EFA-3649-5B86-B37698E55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80A0-66EB-DDC4-97C3-3E06424F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17</a:t>
            </a:fld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EBDB9-D8A8-10E7-F766-50D85815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5579-0DC4-4DFF-93F7-91E9DB6E28D7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4674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FAB1-945B-96A6-A0E8-E34002E9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was I demonstrating?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B1B0D-396B-D42E-A2D1-0853B9AB0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compiler took the High Level Language and made </a:t>
            </a:r>
            <a:r>
              <a:rPr lang="en-CA" i="1" dirty="0"/>
              <a:t>assumptions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The engineer using the High Level Language </a:t>
            </a:r>
            <a:r>
              <a:rPr lang="en-CA" i="1" dirty="0"/>
              <a:t>didn’t understand what the compiler is going to do</a:t>
            </a:r>
            <a:r>
              <a:rPr lang="en-CA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6CCD1-1600-F32F-BFDB-B34803C6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AA686-7E68-6212-DF06-1BEFD32B6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18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68BC8D-A52C-208A-5B89-51DE58B96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6AB8-2C0A-43DF-9984-55ADF9B8B995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931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4FA69-8F5F-89FD-A694-825A6AAFF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D494-606D-A8B3-F9C2-2E15DCF0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FD746F-088D-05F5-F6AF-C848F403D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828" y="1825625"/>
            <a:ext cx="6554972" cy="4351338"/>
          </a:xfrm>
        </p:spPr>
        <p:txBody>
          <a:bodyPr/>
          <a:lstStyle/>
          <a:p>
            <a:r>
              <a:rPr lang="en-CA" dirty="0"/>
              <a:t>This is your </a:t>
            </a:r>
            <a:r>
              <a:rPr lang="en-CA" u="sng" dirty="0"/>
              <a:t>design intent</a:t>
            </a:r>
            <a:r>
              <a:rPr lang="en-CA" dirty="0"/>
              <a:t>. This is the most important step in your design.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We won’t cover this in this course – but this follows from many of your design courses.</a:t>
            </a:r>
          </a:p>
          <a:p>
            <a:endParaRPr lang="en-CA" dirty="0"/>
          </a:p>
          <a:p>
            <a:r>
              <a:rPr lang="en-CA" dirty="0"/>
              <a:t>Define the problem, constraints, etc.</a:t>
            </a:r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047E25CC-5B88-8187-164A-A70B1C2A2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D99A7A-6D8E-F244-F45A-4FE4F1AE8EAA}"/>
              </a:ext>
            </a:extLst>
          </p:cNvPr>
          <p:cNvSpPr/>
          <p:nvPr/>
        </p:nvSpPr>
        <p:spPr>
          <a:xfrm>
            <a:off x="990873" y="2508133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5BD55-3CC5-3B38-1A48-79972C50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829D-1259-AEFF-1AE6-1DBF8C32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19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559CCC-F59C-1C75-DC5F-12D28911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187C-20B2-4490-887C-1C658F064BF6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0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DF1D-EDE3-E7B6-B332-3ED5DC23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A Computer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76050-0A73-0988-2058-677D54ADD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5837" y="2137513"/>
            <a:ext cx="6094228" cy="330635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(“Hello World\n”);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0;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EDD59-3471-E8B7-E098-D9F9EA3B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0659B-AB3A-C0DA-E578-F8E4C478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2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0950E5-4207-6C36-6675-4E51865AE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50666-B3D3-471F-BD4E-FAE2E5F3A8CC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0391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3F79A-4D04-186E-CC5D-15D043D1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C0AF-2884-8797-E777-AABC7F08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CB02A1-12F6-917E-C61B-235DDAFF7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828" y="1825625"/>
            <a:ext cx="6554972" cy="4351338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This is what most people think of as “programming”</a:t>
            </a:r>
          </a:p>
          <a:p>
            <a:endParaRPr lang="en-CA" dirty="0"/>
          </a:p>
          <a:p>
            <a:r>
              <a:rPr lang="en-CA" dirty="0"/>
              <a:t>This can be subdivided further – but consider it could mean:</a:t>
            </a:r>
          </a:p>
          <a:p>
            <a:pPr marL="0" indent="0">
              <a:buNone/>
            </a:pPr>
            <a:endParaRPr lang="en-CA" dirty="0"/>
          </a:p>
          <a:p>
            <a:pPr lvl="1"/>
            <a:r>
              <a:rPr lang="en-CA" dirty="0"/>
              <a:t>“Bare Metal” C code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An RTOS or framework (like </a:t>
            </a:r>
            <a:r>
              <a:rPr lang="en-CA" dirty="0" err="1"/>
              <a:t>FreeRTOS</a:t>
            </a:r>
            <a:r>
              <a:rPr lang="en-CA" dirty="0"/>
              <a:t> or Arduino)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Languages like Python or Java which </a:t>
            </a:r>
            <a:r>
              <a:rPr lang="en-CA" i="1" dirty="0"/>
              <a:t>may</a:t>
            </a:r>
            <a:r>
              <a:rPr lang="en-CA" dirty="0"/>
              <a:t> be interpreted or compiled</a:t>
            </a:r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1003B8E1-27A8-3CB6-3CD2-4BD2FB84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FD5729-374E-A3E1-F763-2C8094AC378E}"/>
              </a:ext>
            </a:extLst>
          </p:cNvPr>
          <p:cNvSpPr/>
          <p:nvPr/>
        </p:nvSpPr>
        <p:spPr>
          <a:xfrm>
            <a:off x="955704" y="2830518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842FC-9A41-75D5-954A-2D13D78FD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B9FC7-825B-C131-D036-4B01AC80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20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3EE5B9-65FB-D55B-FDBC-FABDBB0B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BB74B-03E3-427B-A248-A3A4DB6BE90C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07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B9608-9F87-7BA8-F88B-0C39362C2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4755-319C-B578-DE13-27056D95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86E5A6-5090-A08E-A470-7EC78F6DE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893" y="1907687"/>
            <a:ext cx="73914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CA" sz="2400" dirty="0">
                <a:solidFill>
                  <a:schemeClr val="accent3"/>
                </a:solidFill>
              </a:rPr>
              <a:t>Most Important Embedded Languages  (</a:t>
            </a:r>
            <a:r>
              <a:rPr lang="en-CA" sz="2400" i="1" dirty="0">
                <a:solidFill>
                  <a:schemeClr val="accent3"/>
                </a:solidFill>
              </a:rPr>
              <a:t>this is purely my opinion)</a:t>
            </a:r>
            <a:endParaRPr lang="en-CA" sz="2400" dirty="0">
              <a:solidFill>
                <a:schemeClr val="accent3"/>
              </a:solidFill>
            </a:endParaRPr>
          </a:p>
          <a:p>
            <a:pPr>
              <a:lnSpc>
                <a:spcPct val="120000"/>
              </a:lnSpc>
            </a:pPr>
            <a:r>
              <a:rPr lang="en-CA" sz="2400" b="1" dirty="0"/>
              <a:t>C</a:t>
            </a:r>
            <a:r>
              <a:rPr lang="en-CA" sz="2400" dirty="0"/>
              <a:t>: </a:t>
            </a:r>
            <a:r>
              <a:rPr lang="en-CA" sz="2400" i="1" dirty="0"/>
              <a:t>Most common in small embedded systems but used all over.</a:t>
            </a:r>
            <a:endParaRPr lang="en-CA" sz="2400" dirty="0"/>
          </a:p>
          <a:p>
            <a:pPr>
              <a:lnSpc>
                <a:spcPct val="120000"/>
              </a:lnSpc>
            </a:pPr>
            <a:r>
              <a:rPr lang="en-CA" sz="2400" b="1" dirty="0"/>
              <a:t>C++</a:t>
            </a:r>
            <a:r>
              <a:rPr lang="en-CA" sz="2400" dirty="0"/>
              <a:t>: Common in larger systems, especially Linux based applications.</a:t>
            </a:r>
          </a:p>
          <a:p>
            <a:pPr>
              <a:lnSpc>
                <a:spcPct val="120000"/>
              </a:lnSpc>
            </a:pPr>
            <a:r>
              <a:rPr lang="en-CA" sz="2400" b="1" dirty="0"/>
              <a:t>Java</a:t>
            </a:r>
            <a:r>
              <a:rPr lang="en-CA" sz="2400" dirty="0"/>
              <a:t>: Now mostly used for Android development. Many embedded systems run Android however.</a:t>
            </a:r>
          </a:p>
          <a:p>
            <a:pPr>
              <a:lnSpc>
                <a:spcPct val="120000"/>
              </a:lnSpc>
            </a:pPr>
            <a:r>
              <a:rPr lang="en-CA" sz="2400" b="1" dirty="0"/>
              <a:t>Rust</a:t>
            </a:r>
            <a:r>
              <a:rPr lang="en-CA" sz="2400" dirty="0"/>
              <a:t>: A newer memory-safe language, designed to be usable in place of C. Especially popular among Google as developed there (but used extensively outside as well)</a:t>
            </a:r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91AA7B24-1CB8-57A9-F7E7-C6888FF63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1561AD-419E-3CA0-FEA9-D00298065A62}"/>
              </a:ext>
            </a:extLst>
          </p:cNvPr>
          <p:cNvSpPr/>
          <p:nvPr/>
        </p:nvSpPr>
        <p:spPr>
          <a:xfrm>
            <a:off x="955704" y="2830518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3E540-1D09-AB40-54F1-0F2F5727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2A666-9B92-7E97-1561-6CD17835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21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2481347-087C-0E5D-7BD2-81FBF78E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3D70-A591-4F17-A0BB-FCBB76A29258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3892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83DFD-5463-7A7B-E785-6BA80C017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26AA-5A21-CD3B-6B6D-FA3B6AEA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High Level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F523D9-D143-8EFB-FD8C-3512AA40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3661" y="3335216"/>
            <a:ext cx="6488722" cy="123678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CA" sz="3200" b="1" dirty="0"/>
              <a:t>This is the last level at which the code is “machine independent”.</a:t>
            </a:r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69322BB8-2099-364F-2C28-30B5C1A0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EC7F5C-3651-78F0-E9B8-C53A7ECFCCE3}"/>
              </a:ext>
            </a:extLst>
          </p:cNvPr>
          <p:cNvSpPr/>
          <p:nvPr/>
        </p:nvSpPr>
        <p:spPr>
          <a:xfrm>
            <a:off x="955704" y="2830518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75622-8223-DF8B-52F8-678A611F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17B92-1782-E2CB-4B96-46173068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22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B9343CD-A2DA-1FCA-2CFB-2368797E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E844A-910E-415A-A3C2-3D7E8CD10CCA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21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0ABE0-029F-05F1-3C9B-9825E9518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BEC3-6714-6D9C-A703-9A2ECF09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Intermediate Representation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30C30B-786B-1E35-5632-0021DCFDA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828" y="2986211"/>
            <a:ext cx="6554972" cy="2687760"/>
          </a:xfrm>
        </p:spPr>
        <p:txBody>
          <a:bodyPr>
            <a:normAutofit/>
          </a:bodyPr>
          <a:lstStyle/>
          <a:p>
            <a:r>
              <a:rPr lang="en-CA" sz="2400" dirty="0"/>
              <a:t>Compilers have another step that is hidden from us – a language the compiler uses internally for optimizations.</a:t>
            </a:r>
          </a:p>
          <a:p>
            <a:endParaRPr lang="en-CA" sz="2400" dirty="0"/>
          </a:p>
          <a:p>
            <a:r>
              <a:rPr lang="en-CA" sz="2400" dirty="0"/>
              <a:t>We’ll look at this in more detail in the next lecture.</a:t>
            </a:r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BF861F3D-B359-BB9D-459D-66B752472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FA248E-8C7A-53F6-1435-6286FC6816C0}"/>
              </a:ext>
            </a:extLst>
          </p:cNvPr>
          <p:cNvSpPr/>
          <p:nvPr/>
        </p:nvSpPr>
        <p:spPr>
          <a:xfrm>
            <a:off x="1037766" y="3159369"/>
            <a:ext cx="3310270" cy="26963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D1C44-C6BD-AE61-8D8F-40218A3C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5A648-40DB-E4FA-336E-92AB97A1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23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C1C9CB-633C-CB0E-46B9-FFDFD7EA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92AC-DEB4-44F5-B278-763ED7435FB3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0006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5CA82-DE21-0117-806A-B365BD087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D46D-AACC-D3EC-4B3B-E0E4A1EBA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Assembly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F3F265-3480-601E-F339-0E77585E9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828" y="1825625"/>
            <a:ext cx="6554972" cy="4803775"/>
          </a:xfrm>
        </p:spPr>
        <p:txBody>
          <a:bodyPr>
            <a:normAutofit/>
          </a:bodyPr>
          <a:lstStyle/>
          <a:p>
            <a:r>
              <a:rPr lang="en-CA" sz="2000" dirty="0"/>
              <a:t>Assembly Language is </a:t>
            </a:r>
            <a:r>
              <a:rPr lang="en-CA" sz="2000" u="sng" dirty="0"/>
              <a:t>not</a:t>
            </a:r>
            <a:r>
              <a:rPr lang="en-CA" sz="2000" dirty="0"/>
              <a:t> machine code.</a:t>
            </a:r>
          </a:p>
          <a:p>
            <a:endParaRPr lang="en-CA" sz="2000" dirty="0"/>
          </a:p>
          <a:p>
            <a:r>
              <a:rPr lang="en-CA" sz="2000" dirty="0"/>
              <a:t>Assembly Language is </a:t>
            </a:r>
            <a:r>
              <a:rPr lang="en-CA" sz="2000" u="sng" dirty="0"/>
              <a:t>human readable</a:t>
            </a:r>
            <a:r>
              <a:rPr lang="en-CA" sz="2000" dirty="0"/>
              <a:t> code – remember it is further modified by the Assembler.</a:t>
            </a:r>
          </a:p>
          <a:p>
            <a:endParaRPr lang="en-CA" sz="2000" dirty="0"/>
          </a:p>
          <a:p>
            <a:r>
              <a:rPr lang="en-CA" sz="2000" dirty="0"/>
              <a:t>Assembly language is specific to processors. For example, you may see any of the following:</a:t>
            </a:r>
          </a:p>
          <a:p>
            <a:pPr lvl="1"/>
            <a:r>
              <a:rPr lang="en-CA" sz="1600" dirty="0"/>
              <a:t>Atmel AVR</a:t>
            </a:r>
          </a:p>
          <a:p>
            <a:pPr lvl="1"/>
            <a:r>
              <a:rPr lang="en-CA" sz="1600" dirty="0"/>
              <a:t>Arm</a:t>
            </a:r>
          </a:p>
          <a:p>
            <a:pPr lvl="1"/>
            <a:r>
              <a:rPr lang="en-CA" sz="1600" dirty="0"/>
              <a:t>RISC-V</a:t>
            </a:r>
          </a:p>
          <a:p>
            <a:pPr lvl="1"/>
            <a:r>
              <a:rPr lang="en-CA" sz="1600" dirty="0"/>
              <a:t>x86</a:t>
            </a:r>
          </a:p>
          <a:p>
            <a:pPr lvl="1"/>
            <a:r>
              <a:rPr lang="en-CA" sz="1600" dirty="0"/>
              <a:t>8051 (old but still in wide use)</a:t>
            </a:r>
          </a:p>
          <a:p>
            <a:pPr lvl="1"/>
            <a:r>
              <a:rPr lang="en-CA" sz="1600" dirty="0"/>
              <a:t>MIPS</a:t>
            </a:r>
          </a:p>
          <a:p>
            <a:pPr lvl="1"/>
            <a:r>
              <a:rPr lang="en-CA" sz="1600" dirty="0"/>
              <a:t>PowerPC</a:t>
            </a:r>
          </a:p>
          <a:p>
            <a:pPr lvl="1"/>
            <a:r>
              <a:rPr lang="en-CA" sz="1600" dirty="0"/>
              <a:t>Z80 (very uncommon now)</a:t>
            </a:r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A144F066-134A-EA65-0B72-8312E7911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73A491-E237-6799-D0E2-57E3B4BD7177}"/>
              </a:ext>
            </a:extLst>
          </p:cNvPr>
          <p:cNvSpPr/>
          <p:nvPr/>
        </p:nvSpPr>
        <p:spPr>
          <a:xfrm>
            <a:off x="920535" y="3156097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33440-F6A2-C2D2-074E-053098D1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D84F7-2B13-35E2-28BE-BE471214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24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D04CB8-EAEA-CA4F-D6FF-F6DFB8F0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5A66-F6B4-4093-B30B-D29BD02B1CFA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997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CD61-0B12-3720-4018-F1008CC2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Assembly Example: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69898E-0D92-F993-A4F2-46C31C73B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check_variable_add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 a, int b){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int c;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(a == 2){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c = a + b;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 else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c = a - b;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c;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BF067-FF6C-7C83-4855-ADCBF7BCAA03}"/>
              </a:ext>
            </a:extLst>
          </p:cNvPr>
          <p:cNvSpPr txBox="1"/>
          <p:nvPr/>
        </p:nvSpPr>
        <p:spPr>
          <a:xfrm>
            <a:off x="723014" y="6176963"/>
            <a:ext cx="1146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(NOTE: Following slides have static versions – use Godbolt.org and change compiler to see it live)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ADDA8-B0BA-D27F-87F7-FDC8B8F4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437C9-1CE4-EBF6-B8B0-6D2E8E49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25</a:t>
            </a:fld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12B41-A710-6C75-0318-1DA34664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11A25-C980-4EA4-9898-3A3A8E675631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5880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97B2-0E83-8941-A141-97DBD0D0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ARM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99D02A7-C441-4302-48A6-9EA8ADAC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07" y="2633203"/>
            <a:ext cx="6268233" cy="193293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988E2-B2F9-24A1-6CAF-B07958EF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3216B-7A68-6C85-A83F-6AEA34DA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26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A27533-5A57-0629-1B34-84C3579CE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AF37E-CD71-4CC9-B21B-E022DC1A581B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29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52D0-0767-C289-E42F-48CA61CDA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A966-9E32-65CA-0149-3267585A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AVR</a:t>
            </a:r>
          </a:p>
        </p:txBody>
      </p:sp>
      <p:pic>
        <p:nvPicPr>
          <p:cNvPr id="7" name="Picture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727B278-111D-40B9-FF27-7EE5B33D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20" y="1891228"/>
            <a:ext cx="6646317" cy="391169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D5F7F-AD1F-7544-EBDF-6EA72426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E826E-71AC-5841-CDD0-8500C399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27</a:t>
            </a:fld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9809E-80E6-E888-53E8-A75A7C09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945B-67D1-4928-9342-846E3CF1C23C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8049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A99E-6EE0-FED8-FAE0-F3FA6D5E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(Another example of Design Intent vs. Compiler)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B632-4274-5FD8-EC8D-94DF4370C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2837"/>
            <a:ext cx="10515600" cy="394412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My choice of “int” has a specific meaning in C. This forces a longer assembly implementation than if I used an 8-bit “char”.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2347FA-06AA-2348-95FD-CDA46B43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064C9-FDF0-F09B-7182-55F56767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28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E99CE0-E9A1-1746-990E-43818D02E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3972-791F-4D79-8491-ED1DFE6A8EAA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5110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8D5C-3B08-A395-4484-3C3D45FBB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RISC-V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CF9DB8A-1DA3-FDD1-C799-79460A86E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432" y="2117196"/>
            <a:ext cx="5917011" cy="30076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08831-F0C2-BC3D-DDCF-F1EEEA7F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31470-9C1B-9065-4A6B-A332B96F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29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5F12AD-C684-28D7-050C-F9F79458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43B72-7020-4454-BF5D-310F002357D9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56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77494795-4C34-2966-CD6B-F10BD702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0"/>
            <a:ext cx="775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FBA922-03CE-FF30-764D-37FB0509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6C6DA-AD88-9123-7DFC-4F9206778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3</a:t>
            </a:fld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115C5-FF86-64AF-3C50-9C91C15A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7ED17-61AA-4119-84B6-8D326621F487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94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99BF-7678-5320-8DAF-08E268E7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x86</a:t>
            </a: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38DEE506-E8B8-9E9A-91D4-01A8006F7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054" y="2056063"/>
            <a:ext cx="9247891" cy="31964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BB2EA-151E-12DD-FDCD-EE2E90F8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DD670-A53A-6665-FC75-710A866D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30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71B229-6331-23A8-9FC0-282162FB6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ADC04-1AB7-4F9D-A8D3-CF1F211F08DE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595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C258-9369-4013-0902-2BEF861C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MIPS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74C345-C9D1-13F7-EEFA-99207E222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916" y="2262146"/>
            <a:ext cx="9067547" cy="345108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D8AA4-B26B-1CB1-4C92-4579FED3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26366-6551-67A8-00C4-D910F4AD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31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AC2FE1-712C-75F7-1647-896A063E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C542-6C40-46FC-82BE-56885227BC43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513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FEFC3-5B49-F851-9DC5-CB25D179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MIPS</a:t>
            </a:r>
          </a:p>
        </p:txBody>
      </p:sp>
      <p:pic>
        <p:nvPicPr>
          <p:cNvPr id="4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8BEFF3-FD4F-75A9-43A4-BCFCDFB5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16" y="2262146"/>
            <a:ext cx="9067547" cy="34510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2CE96C-AF76-F141-12F7-5193686803BD}"/>
              </a:ext>
            </a:extLst>
          </p:cNvPr>
          <p:cNvSpPr/>
          <p:nvPr/>
        </p:nvSpPr>
        <p:spPr>
          <a:xfrm>
            <a:off x="3176954" y="3364523"/>
            <a:ext cx="2878015" cy="298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41F434-544A-BDCC-CB63-C7F00BF63A9B}"/>
              </a:ext>
            </a:extLst>
          </p:cNvPr>
          <p:cNvCxnSpPr/>
          <p:nvPr/>
        </p:nvCxnSpPr>
        <p:spPr>
          <a:xfrm flipH="1" flipV="1">
            <a:off x="6037385" y="3675185"/>
            <a:ext cx="1488830" cy="2038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2260A0-613C-F4C6-DD86-9D9E36997C6B}"/>
              </a:ext>
            </a:extLst>
          </p:cNvPr>
          <p:cNvSpPr txBox="1"/>
          <p:nvPr/>
        </p:nvSpPr>
        <p:spPr>
          <a:xfrm>
            <a:off x="5720861" y="5727839"/>
            <a:ext cx="528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MIPS has more fundamentally “out of order” execution. This instruction is </a:t>
            </a:r>
            <a:r>
              <a:rPr lang="en-CA" u="sng" dirty="0"/>
              <a:t>always executed</a:t>
            </a:r>
            <a:r>
              <a:rPr lang="en-CA" dirty="0"/>
              <a:t>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07837D-4CC5-8906-CD4A-79ECD894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CFC5B3-595A-0713-8252-786B8BD5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32</a:t>
            </a:fld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F9F99-6FA4-2DD6-E109-DE441E02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9FAA9-A39F-4A51-A4C3-3D5DAA6C7D00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0656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A4D2-F4C6-DAD6-9A7D-4F7C23DA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PowerPC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BAC0D0-DDAB-13CC-E691-06FA3F39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334" y="1847611"/>
            <a:ext cx="6385360" cy="29512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D5056-7886-E647-DC09-6B17266C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EB6CF-4D1C-59DF-6D01-DCBEA360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33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728414-981A-AABB-7F82-543F1CDB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282E-0757-4D21-A2A1-ED4444CFECEA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65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7328-A8D6-32A2-EC86-A8EF08CB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z80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2F50CE-1B21-32FE-4705-BA473BB3E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8329" y="847428"/>
            <a:ext cx="4215342" cy="55366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FFB0A-5B98-47BA-200E-97419EDF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F30D8-D10F-0B49-84BF-8A3810DA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34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C84886-E2E5-1A28-4C01-AB043E3DA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6FF20-7ED9-41B3-BF3E-C5B7C4CD7216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604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DD6AC-D801-54E1-4BD9-44B43494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C9F2-6BE0-1A0F-F7D6-D2FB2DC2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Machine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D4FC48-A865-0F8A-A4E3-FA74CB7CB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828" y="1825625"/>
            <a:ext cx="6554972" cy="4752383"/>
          </a:xfrm>
        </p:spPr>
        <p:txBody>
          <a:bodyPr>
            <a:normAutofit/>
          </a:bodyPr>
          <a:lstStyle/>
          <a:p>
            <a:r>
              <a:rPr lang="en-CA" sz="2400" dirty="0"/>
              <a:t>What the </a:t>
            </a:r>
            <a:r>
              <a:rPr lang="en-CA" sz="2400" u="sng" dirty="0"/>
              <a:t>machine</a:t>
            </a:r>
            <a:r>
              <a:rPr lang="en-CA" sz="2400" dirty="0"/>
              <a:t> sees.</a:t>
            </a:r>
          </a:p>
          <a:p>
            <a:endParaRPr lang="en-CA" sz="2400" dirty="0"/>
          </a:p>
          <a:p>
            <a:r>
              <a:rPr lang="en-CA" sz="2400" dirty="0"/>
              <a:t>This is the 1’s and 0’s encoded on “something”.</a:t>
            </a:r>
          </a:p>
          <a:p>
            <a:endParaRPr lang="en-CA" sz="2400" dirty="0"/>
          </a:p>
          <a:p>
            <a:r>
              <a:rPr lang="en-CA" sz="2400" dirty="0"/>
              <a:t>The machine code normally has some relation to how the code is being interpreted or used.</a:t>
            </a:r>
          </a:p>
          <a:p>
            <a:endParaRPr lang="en-CA" sz="2400" dirty="0"/>
          </a:p>
          <a:p>
            <a:r>
              <a:rPr lang="en-CA" sz="2400" dirty="0"/>
              <a:t>The machine </a:t>
            </a:r>
            <a:r>
              <a:rPr lang="en-CA" sz="2400" b="1" i="1" dirty="0"/>
              <a:t>may still make assumptions about things and does not blindly execute.</a:t>
            </a:r>
            <a:endParaRPr lang="en-CA" sz="1800" b="1" dirty="0"/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BFB47E40-339C-39DA-ABA9-1D93EBFC0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C44C1C-4042-284C-2B26-4578719174F3}"/>
              </a:ext>
            </a:extLst>
          </p:cNvPr>
          <p:cNvSpPr/>
          <p:nvPr/>
        </p:nvSpPr>
        <p:spPr>
          <a:xfrm>
            <a:off x="920535" y="3503427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69EA3-1BBB-5F95-54CD-589B9B67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867E1-0461-A6DD-D34F-B3C5CA7B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35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6D812F-6552-0635-D2B5-FB02FDC1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B4B13-4CDE-4C3F-AC95-3F59CD2CFDDE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487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D130-EFCF-137F-904A-DF12C648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“No Operation” (NOP)</a:t>
            </a:r>
          </a:p>
        </p:txBody>
      </p:sp>
      <p:pic>
        <p:nvPicPr>
          <p:cNvPr id="7" name="Picture 6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FC221520-5AD9-34B8-B46A-AFB7FEF75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66" y="1487660"/>
            <a:ext cx="9234526" cy="5146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41B1EA-2B3B-74C0-045F-8E85AC8EF50F}"/>
              </a:ext>
            </a:extLst>
          </p:cNvPr>
          <p:cNvSpPr/>
          <p:nvPr/>
        </p:nvSpPr>
        <p:spPr>
          <a:xfrm>
            <a:off x="4114800" y="4149969"/>
            <a:ext cx="4026877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E0888-0186-83B6-FDC9-4BEFD7D3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F98A5-D2F9-0E3F-E31F-4C1FFB6D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36</a:t>
            </a:fld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CB781-3FCD-72F7-98E8-E9EBE7A6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9471-AF9C-4EE8-B7B8-554DDD752EDC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495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5BAD-B6B1-BDCA-3902-BF9FA74F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Assumptions Compiler/Assembler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706FD4-9635-A1B0-D439-23A9E0417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051" y="2247068"/>
            <a:ext cx="10515600" cy="258696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D35D43-7EF0-9FAC-36A0-0201B000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31" y="5189647"/>
            <a:ext cx="3319756" cy="149803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C10111-061C-6D33-1AD9-4F88F290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A5518-69FC-4F64-2A90-E2C52DBB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37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99113C9-7851-523C-5809-51384495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46B0-396F-46C3-8997-B348C6C397DD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6054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5CBC-F982-24C8-A20E-1DBC02E9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NOP isn’t even used!!!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A0F55A-AD68-8269-D0C0-75318322F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141" y="2184491"/>
            <a:ext cx="6785536" cy="24890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53CAC4-480C-3875-D562-EA7DA76A645C}"/>
              </a:ext>
            </a:extLst>
          </p:cNvPr>
          <p:cNvCxnSpPr/>
          <p:nvPr/>
        </p:nvCxnSpPr>
        <p:spPr>
          <a:xfrm flipH="1" flipV="1">
            <a:off x="6188149" y="3352800"/>
            <a:ext cx="1403498" cy="1977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E42D38-2DE7-15E1-8333-D9D6FCC50D14}"/>
              </a:ext>
            </a:extLst>
          </p:cNvPr>
          <p:cNvSpPr txBox="1"/>
          <p:nvPr/>
        </p:nvSpPr>
        <p:spPr>
          <a:xfrm>
            <a:off x="4859215" y="5330456"/>
            <a:ext cx="618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does nothing as well (but isn’t the “</a:t>
            </a:r>
            <a:r>
              <a:rPr lang="en-CA" i="1" dirty="0" err="1"/>
              <a:t>nop</a:t>
            </a:r>
            <a:r>
              <a:rPr lang="en-CA" dirty="0"/>
              <a:t>” instruction)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EE733-1AA8-7336-3338-05E5C385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189C4-0C87-D7C0-E388-84CD2008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38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FCB7CA-08BC-77E1-D606-1480F98F0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2738-DA8D-4BEE-87C2-D38C0B5637BC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45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1B17-DD8B-1A64-E806-75C49053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Arm Machine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21C48-16E7-4E3D-326A-3049C814A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2" y="5980754"/>
            <a:ext cx="119638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>
                <a:hlinkClick r:id="rId2"/>
              </a:rPr>
              <a:t>https://vision.gel.ulaval.ca/~jflalonde/cours/1001/h17/docs/arm-instructionset.pdf</a:t>
            </a:r>
            <a:r>
              <a:rPr lang="en-CA" sz="2000" dirty="0"/>
              <a:t> </a:t>
            </a:r>
          </a:p>
        </p:txBody>
      </p:sp>
      <p:pic>
        <p:nvPicPr>
          <p:cNvPr id="5" name="Picture 4" descr="A white sheet with numbers and letters&#10;&#10;AI-generated content may be incorrect.">
            <a:extLst>
              <a:ext uri="{FF2B5EF4-FFF2-40B4-BE49-F238E27FC236}">
                <a16:creationId xmlns:a16="http://schemas.microsoft.com/office/drawing/2014/main" id="{34C0D492-8A5A-2C1C-96AD-57A76C1D4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906" y="1388103"/>
            <a:ext cx="5087524" cy="46434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8E7BE-F08E-29B9-CF0A-1CFA3409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37C0-553A-B7AD-B546-6AA66C41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39</a:t>
            </a:fld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59076B-9549-6C6E-F219-781C2D67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FE781-4313-4537-A470-057CA6CD42A5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028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A86E-E435-89C4-05A2-56114E49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Considerations Between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6CC8-6BD7-8805-3EDA-E8355254A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Each layer makes assumptions in </a:t>
            </a:r>
            <a:r>
              <a:rPr lang="en-CA" u="sng" dirty="0"/>
              <a:t>both directions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Failing to understand these assumptions &amp; limitations causes:</a:t>
            </a:r>
          </a:p>
          <a:p>
            <a:pPr lvl="1"/>
            <a:r>
              <a:rPr lang="en-CA" dirty="0"/>
              <a:t>Bugs</a:t>
            </a:r>
          </a:p>
          <a:p>
            <a:pPr lvl="1"/>
            <a:r>
              <a:rPr lang="en-CA" dirty="0"/>
              <a:t>Security flaws</a:t>
            </a:r>
          </a:p>
          <a:p>
            <a:pPr lvl="1"/>
            <a:r>
              <a:rPr lang="en-CA" dirty="0"/>
              <a:t>Poor performance (or at least not </a:t>
            </a:r>
            <a:r>
              <a:rPr lang="en-CA" i="1" dirty="0"/>
              <a:t>maximum possible </a:t>
            </a:r>
            <a:r>
              <a:rPr lang="en-CA" dirty="0"/>
              <a:t>performance)</a:t>
            </a:r>
          </a:p>
          <a:p>
            <a:pPr lvl="1"/>
            <a:r>
              <a:rPr lang="en-CA" dirty="0"/>
              <a:t>Code that </a:t>
            </a:r>
            <a:r>
              <a:rPr lang="en-CA" i="1" dirty="0"/>
              <a:t>doesn’t even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D44D1-94EC-66A3-5153-B2CCE3EE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13B07-1F7B-7A7E-E83D-93840941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4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096CA4-1C52-48DF-7F02-0105BFBF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E9C3-A74A-440F-B8D9-321F23F99CCD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9447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EA7F5-A005-E721-F379-634FD2DE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E1A0-4EBA-711C-5324-2B5481297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Arm Machine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F82A6-6EFB-C6E0-53A0-7D22CEAC7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08" y="58876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https://vision.gel.ulaval.ca/~jflalonde/cours/1001/h17/docs/arm-instructionset.pdf</a:t>
            </a:r>
            <a:r>
              <a:rPr lang="en-CA" dirty="0"/>
              <a:t> 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9F0594-3FEA-EAFB-5B2A-C111A5CD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69" y="1690688"/>
            <a:ext cx="9566031" cy="380668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0488D-F2C1-F367-63A6-AAD56F1A9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459D8-83F3-D5DC-EE60-2CC3C9C8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40</a:t>
            </a:fld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57361-D1EC-CA9C-B3EB-775F0131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A7E73-BBF1-4E2F-BC8D-99BEAE3C2C49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0793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6E2B4-EAF8-6110-A09F-D5E861FF5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10998-7A05-808B-E20F-2872E9EA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Instruction Set Architecture (ISA)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AE3B85-0DC2-AF92-580A-36E5B9939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828" y="1825625"/>
            <a:ext cx="6554972" cy="4752383"/>
          </a:xfrm>
        </p:spPr>
        <p:txBody>
          <a:bodyPr>
            <a:normAutofit/>
          </a:bodyPr>
          <a:lstStyle/>
          <a:p>
            <a:r>
              <a:rPr lang="en-CA" sz="2400" dirty="0"/>
              <a:t>ISA is actually the specification or design document about how the processor works (the diagram at left could combine machine code &amp; ISA).</a:t>
            </a:r>
          </a:p>
          <a:p>
            <a:endParaRPr lang="en-CA" sz="2400" dirty="0"/>
          </a:p>
          <a:p>
            <a:r>
              <a:rPr lang="en-CA" sz="2400" dirty="0"/>
              <a:t>ISA defines:</a:t>
            </a:r>
          </a:p>
          <a:p>
            <a:pPr lvl="1"/>
            <a:r>
              <a:rPr lang="en-CA" sz="2000" dirty="0"/>
              <a:t>Opcodes</a:t>
            </a:r>
          </a:p>
          <a:p>
            <a:pPr lvl="1"/>
            <a:r>
              <a:rPr lang="en-CA" sz="2000" dirty="0"/>
              <a:t>Registers</a:t>
            </a:r>
          </a:p>
          <a:p>
            <a:pPr lvl="1"/>
            <a:r>
              <a:rPr lang="en-CA" sz="2000" dirty="0"/>
              <a:t>Memory models</a:t>
            </a:r>
          </a:p>
          <a:p>
            <a:pPr lvl="1"/>
            <a:r>
              <a:rPr lang="en-CA" sz="2000" dirty="0"/>
              <a:t>Instruction Encoding</a:t>
            </a:r>
          </a:p>
          <a:p>
            <a:pPr lvl="1"/>
            <a:r>
              <a:rPr lang="en-CA" sz="2000" dirty="0"/>
              <a:t>…</a:t>
            </a:r>
            <a:r>
              <a:rPr lang="en-CA" sz="2000" dirty="0" err="1"/>
              <a:t>etc</a:t>
            </a:r>
            <a:endParaRPr lang="en-CA" sz="2000" dirty="0"/>
          </a:p>
          <a:p>
            <a:endParaRPr lang="en-CA" sz="2400" b="1" dirty="0"/>
          </a:p>
          <a:p>
            <a:endParaRPr lang="en-CA" sz="1800" b="1" dirty="0"/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00F9F635-2B90-370C-437F-570F1A25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A57B10-F162-DE41-6661-54EE7A9CB65A}"/>
              </a:ext>
            </a:extLst>
          </p:cNvPr>
          <p:cNvSpPr/>
          <p:nvPr/>
        </p:nvSpPr>
        <p:spPr>
          <a:xfrm>
            <a:off x="885366" y="3825812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D6718-19A9-BACC-7CB9-D6F14949B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F8C20-D90E-C287-8F90-EAEB56B2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41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279EC29-BCFF-4665-B5F6-396D31817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0688-A2FC-49D8-B3EA-B7F6D4ECA17E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390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D847A-A39C-4029-B573-DF1DD3783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E50D-4584-4DE9-DEE6-A52560FC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Instruction Set Architecture (ISA)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E7CC29-FDC8-0C98-DAD8-B7C59E876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828" y="1825625"/>
            <a:ext cx="6554972" cy="4752383"/>
          </a:xfrm>
        </p:spPr>
        <p:txBody>
          <a:bodyPr>
            <a:normAutofit/>
          </a:bodyPr>
          <a:lstStyle/>
          <a:p>
            <a:r>
              <a:rPr lang="en-CA" sz="2400" dirty="0"/>
              <a:t>The ISA is a </a:t>
            </a:r>
            <a:r>
              <a:rPr lang="en-CA" sz="2400" i="1" dirty="0"/>
              <a:t>core part</a:t>
            </a:r>
            <a:r>
              <a:rPr lang="en-CA" sz="2400" dirty="0"/>
              <a:t> of this course, we’ll be talking about those aspects in great details.</a:t>
            </a:r>
          </a:p>
          <a:p>
            <a:endParaRPr lang="en-CA" sz="2400" b="1" dirty="0"/>
          </a:p>
          <a:p>
            <a:r>
              <a:rPr lang="en-CA" sz="2400" dirty="0"/>
              <a:t>Some ISA specifications are open-source (RISC-V). This </a:t>
            </a:r>
            <a:r>
              <a:rPr lang="en-CA" sz="2400" u="sng" dirty="0"/>
              <a:t>does not</a:t>
            </a:r>
            <a:r>
              <a:rPr lang="en-CA" sz="2400" dirty="0"/>
              <a:t> mean every implementation of them is Open.</a:t>
            </a:r>
          </a:p>
          <a:p>
            <a:endParaRPr lang="en-CA" sz="2400" dirty="0"/>
          </a:p>
          <a:p>
            <a:r>
              <a:rPr lang="en-CA" sz="2400" dirty="0"/>
              <a:t>Non Open-Source mean you cannot even </a:t>
            </a:r>
            <a:r>
              <a:rPr lang="en-CA" sz="2400" i="1" dirty="0"/>
              <a:t>implement</a:t>
            </a:r>
            <a:r>
              <a:rPr lang="en-CA" sz="2400" dirty="0"/>
              <a:t> it without some license agreement ($$$).</a:t>
            </a:r>
            <a:endParaRPr lang="en-CA" sz="1800" dirty="0"/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A37CB89D-74CF-7A45-B667-DE77BEC89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67D543-1275-6296-9DC5-FCAED831CEF9}"/>
              </a:ext>
            </a:extLst>
          </p:cNvPr>
          <p:cNvSpPr/>
          <p:nvPr/>
        </p:nvSpPr>
        <p:spPr>
          <a:xfrm>
            <a:off x="885366" y="3825812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360D0-ABC4-0502-2864-319FC59D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2C78C-8D27-E309-738A-2469F422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42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3433371-97FA-7F19-32C6-9F15C3402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1B002-D122-490F-A203-F802EC7079CD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36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B705A-277B-2870-4A24-0137AE9D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2FB0-F9D5-C0AD-3DA8-AC78507B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Microarchitecture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D497FE-A4E6-CD7E-E9AD-9BDFC62F9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828" y="1825625"/>
            <a:ext cx="6554972" cy="4752383"/>
          </a:xfrm>
        </p:spPr>
        <p:txBody>
          <a:bodyPr>
            <a:normAutofit/>
          </a:bodyPr>
          <a:lstStyle/>
          <a:p>
            <a:r>
              <a:rPr lang="en-CA" sz="2400" dirty="0"/>
              <a:t>This defines </a:t>
            </a:r>
            <a:r>
              <a:rPr lang="en-CA" sz="2400" u="sng" dirty="0"/>
              <a:t>how</a:t>
            </a:r>
            <a:r>
              <a:rPr lang="en-CA" sz="2400" dirty="0"/>
              <a:t> the implementation of the ISA is done.</a:t>
            </a:r>
          </a:p>
          <a:p>
            <a:endParaRPr lang="en-CA" sz="2400" dirty="0"/>
          </a:p>
          <a:p>
            <a:r>
              <a:rPr lang="en-CA" sz="2400" dirty="0"/>
              <a:t>The same ISA may have different implementations (microarchitectures).</a:t>
            </a:r>
          </a:p>
          <a:p>
            <a:endParaRPr lang="en-CA" sz="2400" dirty="0"/>
          </a:p>
          <a:p>
            <a:r>
              <a:rPr lang="en-CA" sz="2400" dirty="0"/>
              <a:t>Example – your implementation may choose to optimize:</a:t>
            </a:r>
          </a:p>
          <a:p>
            <a:pPr lvl="1"/>
            <a:r>
              <a:rPr lang="en-CA" b="1" dirty="0"/>
              <a:t>Low-power</a:t>
            </a:r>
            <a:r>
              <a:rPr lang="en-CA" dirty="0"/>
              <a:t> (best battery life).</a:t>
            </a:r>
          </a:p>
          <a:p>
            <a:pPr lvl="1"/>
            <a:r>
              <a:rPr lang="en-CA" dirty="0"/>
              <a:t>Lowest </a:t>
            </a:r>
            <a:r>
              <a:rPr lang="en-CA" b="1" dirty="0"/>
              <a:t>cost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Highest </a:t>
            </a:r>
            <a:r>
              <a:rPr lang="en-CA" b="1" dirty="0"/>
              <a:t>performance</a:t>
            </a:r>
            <a:r>
              <a:rPr lang="en-CA" dirty="0"/>
              <a:t> (best speed).</a:t>
            </a:r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5921689E-65EF-A72E-ADEE-377B53E64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1ED606-51B6-9A33-7547-B59DED623C32}"/>
              </a:ext>
            </a:extLst>
          </p:cNvPr>
          <p:cNvSpPr/>
          <p:nvPr/>
        </p:nvSpPr>
        <p:spPr>
          <a:xfrm>
            <a:off x="885366" y="4124751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CA2D0-EBA3-1A64-11D8-9CD7FF08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73775-A3C9-A7AF-37DB-1A61D29F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43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00D7BEF-0AA4-50A6-B057-EBA4EB2A2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62C6-6FD6-43AC-8DBB-3E3047AB3461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2479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3F59-8644-71E5-DBCB-C3EFDCFE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of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159E-694D-0F55-1F11-32019E456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Low-power &amp; low-cost may have similar goals: minimal area (gates).</a:t>
            </a:r>
          </a:p>
          <a:p>
            <a:pPr lvl="1"/>
            <a:r>
              <a:rPr lang="en-CA" dirty="0"/>
              <a:t>Re-use logic as much as possible. Serial calculations that may need to wait for resources to be free.</a:t>
            </a:r>
          </a:p>
          <a:p>
            <a:endParaRPr lang="en-CA" dirty="0"/>
          </a:p>
          <a:p>
            <a:r>
              <a:rPr lang="en-CA" dirty="0"/>
              <a:t>High-performance</a:t>
            </a:r>
          </a:p>
          <a:p>
            <a:pPr lvl="1"/>
            <a:r>
              <a:rPr lang="en-CA" dirty="0"/>
              <a:t>Task-specific logic, duplicated logic. Use parallel calculations where possible.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43CF6-8D98-22B8-9841-B2B72FDA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E5BD9-B43D-9145-67AF-1338F26F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44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AF323F-20DC-D8AB-BCD3-FA5F6568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3D2B8-99EA-4CB6-8817-B4F4E3A40ED3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636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83DB-F5EE-C50D-26D2-9481A766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Microcode vs. Hardwired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CD7D5-52B3-3AA8-7743-5B1E9D60E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9BEAA-FB4A-17F9-0DC8-A049B1E01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7BCFA-09B3-8D9E-B6A7-3312007C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45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9934BE-CEAF-7BBF-628E-F50A401CC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EFE6-CE8A-4BA4-9D2B-C07C7B0A793C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450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7D68-7FF1-8431-D212-41D2D97D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/ Disadvantages</a:t>
            </a:r>
            <a:endParaRPr lang="en-CA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A6F8BD-C77C-2193-8432-A94FD2B76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51768"/>
              </p:ext>
            </p:extLst>
          </p:nvPr>
        </p:nvGraphicFramePr>
        <p:xfrm>
          <a:off x="1768864" y="2515573"/>
          <a:ext cx="81280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13605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34556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Hardwired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Microcode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17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Implemented with fixed logic – cannot be modified or extended.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Implemented with a microprogram – possible to update this to change/add instructions, sometimes even possible "in the field".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254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Normally faster due to direct hardware usage.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Normally slower do to microinstruction execution.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19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Complexity/size can increase substantially as more functions needed.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Complexity/size mostly in software – scales well with large changes or for new functions.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5496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7D98-E79D-A21D-6351-B43725CA5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949B9-C4CD-F312-CE74-93786FD7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46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FA7A76-C5FC-BFE6-12D3-CABD6107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AA39-A372-46F6-907C-E5E81A6854F1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4203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1DAB7-E5DB-7BDA-6270-E3450D5A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9084-B08F-5877-AD6B-FD8663D1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Logic Gates &amp; Registers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EAA6FA-D56B-C642-97CE-AC5BAF157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828" y="1825625"/>
            <a:ext cx="6554972" cy="4752383"/>
          </a:xfrm>
        </p:spPr>
        <p:txBody>
          <a:bodyPr>
            <a:normAutofit/>
          </a:bodyPr>
          <a:lstStyle/>
          <a:p>
            <a:r>
              <a:rPr lang="en-CA" sz="2400" dirty="0"/>
              <a:t>This will be the hardware design itself using gates/flip-flop. Normally defined at the state of "RTL" (</a:t>
            </a:r>
            <a:r>
              <a:rPr lang="en-CA" sz="2400" b="1" dirty="0"/>
              <a:t>Register-Transfer Level</a:t>
            </a:r>
            <a:r>
              <a:rPr lang="en-CA" sz="2400" dirty="0"/>
              <a:t>).</a:t>
            </a:r>
          </a:p>
          <a:p>
            <a:endParaRPr lang="en-CA" sz="2400" dirty="0"/>
          </a:p>
          <a:p>
            <a:r>
              <a:rPr lang="en-CA" sz="2400" dirty="0"/>
              <a:t>Examples of RTL are Verilog and VHDL.</a:t>
            </a:r>
          </a:p>
          <a:p>
            <a:endParaRPr lang="en-CA" sz="2400" dirty="0"/>
          </a:p>
          <a:p>
            <a:r>
              <a:rPr lang="en-CA" sz="2400" dirty="0"/>
              <a:t>Many blocks are </a:t>
            </a:r>
            <a:r>
              <a:rPr lang="en-CA" sz="2400" u="sng" dirty="0"/>
              <a:t>still</a:t>
            </a:r>
            <a:r>
              <a:rPr lang="en-CA" sz="2400" dirty="0"/>
              <a:t> abstractions at this layer – for example memory (SRAM/FLASH) are defined by the foundry.</a:t>
            </a:r>
            <a:endParaRPr lang="en-CA" dirty="0"/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AAD0F7FA-26F8-118D-92A1-38B7581A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6A0D78-DA9F-31A1-8B46-0FBA4B4BCA3B}"/>
              </a:ext>
            </a:extLst>
          </p:cNvPr>
          <p:cNvSpPr/>
          <p:nvPr/>
        </p:nvSpPr>
        <p:spPr>
          <a:xfrm>
            <a:off x="885366" y="4473407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66BDC-AC52-C732-7DD0-D0EFC2B81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C1C18-52BA-D3DC-FB37-D64CC1BA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47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B37F7E4-0ABF-677D-57EA-78748069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19B02-D542-449A-AF61-163FFFC05269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275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4279-F971-0B67-005B-1C3150ED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RTL Example from neorv32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7759-FFD4-733A-53D4-7B9C21F1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RISC-V Processor, see </a:t>
            </a:r>
            <a:r>
              <a:rPr lang="en-US" dirty="0">
                <a:hlinkClick r:id="rId2"/>
              </a:rPr>
              <a:t>https://github.com/stnolting/neorv32</a:t>
            </a:r>
            <a:r>
              <a:rPr lang="en-US" dirty="0"/>
              <a:t>  </a:t>
            </a:r>
            <a:endParaRPr lang="en-CA" dirty="0"/>
          </a:p>
        </p:txBody>
      </p:sp>
      <p:pic>
        <p:nvPicPr>
          <p:cNvPr id="1026" name="Picture 2" descr="neorv32 cpu">
            <a:extLst>
              <a:ext uri="{FF2B5EF4-FFF2-40B4-BE49-F238E27FC236}">
                <a16:creationId xmlns:a16="http://schemas.microsoft.com/office/drawing/2014/main" id="{566C2F87-1CB6-7ADF-D889-72330558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703442"/>
            <a:ext cx="8175253" cy="386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0E2D0-44F5-CEFC-91D8-820FAA8E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2CD32-12BB-496A-7485-9217EF01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48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029B6BA-DE55-B6CE-8798-C283FEC0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51F69-B312-44D1-844E-160A750213B1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022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3EE8-3FFF-1C60-8498-2EEF6FCA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ALU Core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78AB-E79A-FF3A-6601-310807123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548" y="6095999"/>
            <a:ext cx="10515600" cy="703815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https://github.com/stnolting/neorv32/tree/main/rtl/core</a:t>
            </a:r>
            <a:r>
              <a:rPr lang="en-CA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46041-95C0-F979-D93D-B5208F3B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75" y="1506022"/>
            <a:ext cx="6568281" cy="4335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66066-AE65-53A9-2EDA-A1A6014E98E9}"/>
              </a:ext>
            </a:extLst>
          </p:cNvPr>
          <p:cNvSpPr txBox="1"/>
          <p:nvPr/>
        </p:nvSpPr>
        <p:spPr>
          <a:xfrm>
            <a:off x="838200" y="1321356"/>
            <a:ext cx="849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https://github.com/stnolting/neorv32/blob/main/rtl/core/neorv32_cpu_alu.vhd</a:t>
            </a:r>
            <a:r>
              <a:rPr lang="en-CA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B55B4-DAEF-AFC3-BE0A-B4FC4971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844D7-4589-4B5F-5FE2-D900EABC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49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7C5BC9B-82A5-4FF6-8293-4C21F7B6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A60CA-0E2F-4A2B-9A58-5E1C28D1DF2C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40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341A-1985-AD9F-9B3F-896C3D98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SIDEBAR: “Compiler Explorer” (Godbolt.org)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2435AC-210A-23B7-70B4-CE4639643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5757"/>
            <a:ext cx="10515600" cy="304285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01095-ADF6-D116-921F-A7ED640A2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35B0-9F55-0892-C607-514AE655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5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384794-BE06-AA34-3FCE-E5A57A97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7790-593A-4BC0-9274-7748CAB3EC23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455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63A1-2D4E-CE0C-6BDE-196DA5C6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RTL Warning / Note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759C3-F337-1F98-901A-C87D1C1D3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RTL </a:t>
            </a:r>
            <a:r>
              <a:rPr lang="en-US" u="sng" dirty="0"/>
              <a:t>describes hardware </a:t>
            </a:r>
            <a:r>
              <a:rPr lang="en-US" dirty="0"/>
              <a:t>– it looks like software but is not. Everything happens concurrently unless otherwise described elsewhere.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 don't plan on diving into RTL in this course unless there is a strong interest in it </a:t>
            </a:r>
            <a:r>
              <a:rPr lang="en-US" i="1" dirty="0"/>
              <a:t>(Digital Circuits should have introduced it &amp; you'll get more in IC Design if you choose)</a:t>
            </a:r>
            <a:endParaRPr lang="en-CA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968FF-56A7-9BE5-4453-2FC649C1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AD444-6118-DAC0-B305-7122890A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50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33EA53-6A93-F20F-3FBC-A24C6234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D2A4-DE49-47AF-B5CB-62B74A4791EC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9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6F159-D1D3-B0B7-B384-FA425C202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7BBC-1A00-2BF1-5488-83F121E8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Transistor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EC30C3-0679-4E98-F632-BDD51086B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828" y="1825625"/>
            <a:ext cx="6554972" cy="3302966"/>
          </a:xfrm>
        </p:spPr>
        <p:txBody>
          <a:bodyPr>
            <a:normAutofit/>
          </a:bodyPr>
          <a:lstStyle/>
          <a:p>
            <a:r>
              <a:rPr lang="en-CA" sz="2400" dirty="0"/>
              <a:t>The output of the RTL tools goes here – if targeting a FPGA will be based on the gate array. If targeting an ASIC requires additional synthesis steps.</a:t>
            </a:r>
          </a:p>
          <a:p>
            <a:endParaRPr lang="en-CA" sz="2400" dirty="0"/>
          </a:p>
          <a:p>
            <a:endParaRPr lang="en-CA" dirty="0"/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9324A212-B5C2-658D-3E61-B30260A4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DBA150-A69C-67D0-F0F3-731BD7126BD0}"/>
              </a:ext>
            </a:extLst>
          </p:cNvPr>
          <p:cNvSpPr/>
          <p:nvPr/>
        </p:nvSpPr>
        <p:spPr>
          <a:xfrm>
            <a:off x="898618" y="4804712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1382B-C32A-3E6A-FF4B-DE3FCE6A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F15FA-32DE-A6F4-DD19-137845F6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51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88DE1D0-ABF1-179F-46FF-6371152D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2B856-62E2-4EBC-8CB3-C6BD39F71EF2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2179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Do MOSFET logic gates necessarily need an N channel MOSFET? - Electrical  Engineering Stack Exchange">
            <a:extLst>
              <a:ext uri="{FF2B5EF4-FFF2-40B4-BE49-F238E27FC236}">
                <a16:creationId xmlns:a16="http://schemas.microsoft.com/office/drawing/2014/main" id="{B82BFCD2-DB1A-A8DE-59F3-D04074213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82" y="5347845"/>
            <a:ext cx="1669209" cy="129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DC0075-3139-2055-75D0-0438ABB53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40" y="1764954"/>
            <a:ext cx="5238599" cy="242570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FB80944-2F22-6CE2-D389-FFEFEF63E764}"/>
              </a:ext>
            </a:extLst>
          </p:cNvPr>
          <p:cNvSpPr/>
          <p:nvPr/>
        </p:nvSpPr>
        <p:spPr>
          <a:xfrm>
            <a:off x="8269357" y="1091096"/>
            <a:ext cx="2915478" cy="40198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35BD9-33F6-F248-72C0-F2246F1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Example – 1 bit D Flip-Flop</a:t>
            </a:r>
            <a:endParaRPr lang="en-CA" dirty="0"/>
          </a:p>
        </p:txBody>
      </p:sp>
      <p:pic>
        <p:nvPicPr>
          <p:cNvPr id="4098" name="Picture 2" descr="NAND logic - Wikipedia">
            <a:extLst>
              <a:ext uri="{FF2B5EF4-FFF2-40B4-BE49-F238E27FC236}">
                <a16:creationId xmlns:a16="http://schemas.microsoft.com/office/drawing/2014/main" id="{CA0F1D40-561D-F384-9A35-AFFF57D0F4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932" y="1550194"/>
            <a:ext cx="1835357" cy="29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70CB84-06A6-3617-457A-535C3DC0968C}"/>
              </a:ext>
            </a:extLst>
          </p:cNvPr>
          <p:cNvCxnSpPr>
            <a:stCxn id="4" idx="2"/>
          </p:cNvCxnSpPr>
          <p:nvPr/>
        </p:nvCxnSpPr>
        <p:spPr>
          <a:xfrm flipH="1" flipV="1">
            <a:off x="4492487" y="2385391"/>
            <a:ext cx="3776870" cy="715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5B38AC-322E-8744-6F4E-4423729DE3A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340087" y="3101009"/>
            <a:ext cx="392927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D93DC7-938F-1B61-5C59-3B37837890BB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025913" y="3101009"/>
            <a:ext cx="5243444" cy="441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51268F-7B70-480B-C13A-6D48C62EA777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2937565" y="2168939"/>
            <a:ext cx="5331792" cy="932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9FA372-1D90-3F56-0F5B-7891F5D68CD7}"/>
              </a:ext>
            </a:extLst>
          </p:cNvPr>
          <p:cNvCxnSpPr>
            <a:cxnSpLocks/>
          </p:cNvCxnSpPr>
          <p:nvPr/>
        </p:nvCxnSpPr>
        <p:spPr>
          <a:xfrm flipH="1" flipV="1">
            <a:off x="2138017" y="2819918"/>
            <a:ext cx="1519865" cy="25279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8F038B0-7C16-DBFC-A2F4-A53C8D2C4F79}"/>
              </a:ext>
            </a:extLst>
          </p:cNvPr>
          <p:cNvSpPr txBox="1"/>
          <p:nvPr/>
        </p:nvSpPr>
        <p:spPr>
          <a:xfrm>
            <a:off x="6657007" y="5570020"/>
            <a:ext cx="4586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= 18 transistors total!</a:t>
            </a:r>
            <a:endParaRPr lang="en-CA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CB588-4C4B-E95E-C8B6-D4157DE3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1A81D-64D7-5C7A-93D5-924F1832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52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AE35B9-B188-2301-2E7B-00CCAABB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5CC3-872E-47DF-9533-CC15885D995C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956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82F6-8A90-A407-26F5-EEBEAFBF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Discrete Transistor Level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AA836-1588-1869-F0F0-B90066EE0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67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https://monster6502.com/</a:t>
            </a:r>
          </a:p>
        </p:txBody>
      </p:sp>
      <p:pic>
        <p:nvPicPr>
          <p:cNvPr id="2050" name="Picture 2" descr="MOnSter 6502 (with friends)">
            <a:extLst>
              <a:ext uri="{FF2B5EF4-FFF2-40B4-BE49-F238E27FC236}">
                <a16:creationId xmlns:a16="http://schemas.microsoft.com/office/drawing/2014/main" id="{45ADC0C8-CBC7-1AB8-6A41-AFC36DCC5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539" y="2310296"/>
            <a:ext cx="5919304" cy="443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624E5-1EA9-F88C-213F-9876F4D9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76A2B-B39C-DF24-E1FD-63247562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53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224FD9-9BBB-E5EE-24A6-4CBBC1FE2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29C-75C7-480A-A030-AFD114E8D421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506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C1CC0-079D-1829-25AE-719A5537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ED85-0350-4B15-7536-60AD2D79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A9158B-6140-3F01-4FA7-51061153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828" y="1825625"/>
            <a:ext cx="6554972" cy="3302966"/>
          </a:xfrm>
        </p:spPr>
        <p:txBody>
          <a:bodyPr>
            <a:normAutofit/>
          </a:bodyPr>
          <a:lstStyle/>
          <a:p>
            <a:r>
              <a:rPr lang="en-CA" sz="2400" dirty="0"/>
              <a:t>The output of the RTL tools goes here – if targeting a FPGA will be based on the gate array. If targeting an ASIC requires additional synthesis steps.</a:t>
            </a:r>
          </a:p>
          <a:p>
            <a:endParaRPr lang="en-CA" sz="2400" dirty="0"/>
          </a:p>
          <a:p>
            <a:endParaRPr lang="en-CA" dirty="0"/>
          </a:p>
        </p:txBody>
      </p:sp>
      <p:pic>
        <p:nvPicPr>
          <p:cNvPr id="6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3B38F2D6-DAF2-FA4D-6A10-83A18E9E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69" y="2036699"/>
            <a:ext cx="4216917" cy="373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524F32-D87A-91C4-6A9E-95AC467F7D2F}"/>
              </a:ext>
            </a:extLst>
          </p:cNvPr>
          <p:cNvSpPr/>
          <p:nvPr/>
        </p:nvSpPr>
        <p:spPr>
          <a:xfrm>
            <a:off x="898618" y="5091842"/>
            <a:ext cx="3310270" cy="54580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99A95-CE2B-F7EC-9B06-57525BEC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FC6D7-87B0-C08A-F9F7-66067D82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54</a:t>
            </a:fld>
            <a:endParaRPr lang="en-CA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7506978-ED40-18E6-B7DD-D99351880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41F77-57D8-4FA6-BA58-97FDC53D7D1E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5070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7002-48C0-617F-AF8D-822588189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Cell Designs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A9134-C975-A703-F535-A55932811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foundries provide </a:t>
            </a:r>
            <a:r>
              <a:rPr lang="en-US" i="1" dirty="0"/>
              <a:t>standard cells</a:t>
            </a:r>
            <a:r>
              <a:rPr lang="en-US" dirty="0"/>
              <a:t> – you don't actually synthesize everything to transistor level yourself.</a:t>
            </a:r>
          </a:p>
          <a:p>
            <a:endParaRPr lang="en-US" dirty="0"/>
          </a:p>
          <a:p>
            <a:r>
              <a:rPr lang="en-US" dirty="0"/>
              <a:t>Allows foundry to optimize for specific process.</a:t>
            </a:r>
          </a:p>
          <a:p>
            <a:endParaRPr lang="en-US" dirty="0"/>
          </a:p>
          <a:p>
            <a:r>
              <a:rPr lang="en-US" dirty="0"/>
              <a:t>Blocks could include gates, flip-flops, SRAM, etc. Normally also includes </a:t>
            </a:r>
            <a:r>
              <a:rPr lang="en-US" i="1" dirty="0"/>
              <a:t>simulation data</a:t>
            </a:r>
            <a:r>
              <a:rPr lang="en-US" dirty="0"/>
              <a:t> required to validate your design.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B2D0-EC63-2210-0C67-413C3DA0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0AD3E-C0DF-D3EA-AEC1-46AB7D43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55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0E1472-2B72-1344-A3F7-1AEDD265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7C51-B122-405E-A111-A2915D6962A3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621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B17EF-B04C-703F-8272-6010A3C9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e.g., D FF Layout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20C9F-0000-76C4-C588-4A4FE64E3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192" y="1913973"/>
            <a:ext cx="6988017" cy="3911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B5AC4A-AA20-DC6E-CFED-63D3755F665D}"/>
              </a:ext>
            </a:extLst>
          </p:cNvPr>
          <p:cNvSpPr txBox="1"/>
          <p:nvPr/>
        </p:nvSpPr>
        <p:spPr>
          <a:xfrm>
            <a:off x="3012661" y="5909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https://www.youtube.com/watch?v=x8lkfS7IFIw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5053C9-1676-42EE-C33F-229BA620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2A6CD-0DB0-0A06-B54A-8B3D616C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56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EFED15-B7A0-2DF3-50D4-EB07D073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4699A-EB02-4014-9404-B62668B42E0C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8728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181B-C2BC-EAD8-9FD6-8DD375F7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Level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FA340-E73E-1BB5-1367-8D457158E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0033" cy="4351338"/>
          </a:xfrm>
        </p:spPr>
        <p:txBody>
          <a:bodyPr/>
          <a:lstStyle/>
          <a:p>
            <a:r>
              <a:rPr lang="en-US" dirty="0"/>
              <a:t>Specifics of voltage &amp; process are needed at this stage.</a:t>
            </a:r>
          </a:p>
          <a:p>
            <a:r>
              <a:rPr lang="en-US" dirty="0"/>
              <a:t>Will define the maximum frequency the device can operate at.</a:t>
            </a:r>
            <a:endParaRPr lang="en-CA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FC916E3-9169-B2E4-80D8-43C46C3F9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37" y="724423"/>
            <a:ext cx="3915070" cy="576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FA494-D2E8-C821-1E40-909BB4190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00B22-E3A7-2A62-9BFE-DAAF1705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57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58C94C-90AC-BC61-F4D3-3F43E62C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FC53-AC4C-4BCE-980B-43B1D00BEF53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8863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47E8-6B15-2343-59BF-605E838B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Gate Width?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F2F8B6-ED90-C9B4-2AAA-2CCA953AFA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4629"/>
            <a:ext cx="10515600" cy="359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6A2EA8-A549-FA50-1E85-E6E08BD676CA}"/>
              </a:ext>
            </a:extLst>
          </p:cNvPr>
          <p:cNvSpPr txBox="1"/>
          <p:nvPr/>
        </p:nvSpPr>
        <p:spPr>
          <a:xfrm>
            <a:off x="1553307" y="5942568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https://medium.com/predict/a-node-by-any-other-name-transistor-size-moores-law-b770a16242e5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18168-82AB-432B-5E0F-06FBF192C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0D1AE-0D2F-979B-C095-8A65522D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58</a:t>
            </a:fld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0B88CA-E60A-230C-CC66-AE6170B5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87C0C-19BB-4CC6-A7FC-63AFF02FAF60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536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50D6-C1E1-F522-BBC4-84BD93FD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Gate Width?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07349E-1B18-A06F-A294-673222661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139" y="1749425"/>
            <a:ext cx="8064583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4C9EA0-8F3A-6946-4C53-3A72AEB141AD}"/>
              </a:ext>
            </a:extLst>
          </p:cNvPr>
          <p:cNvSpPr/>
          <p:nvPr/>
        </p:nvSpPr>
        <p:spPr>
          <a:xfrm>
            <a:off x="3781139" y="4753708"/>
            <a:ext cx="8252599" cy="7502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25B1B7-E6E6-5D89-010F-8F2C9B86C547}"/>
              </a:ext>
            </a:extLst>
          </p:cNvPr>
          <p:cNvCxnSpPr>
            <a:cxnSpLocks/>
          </p:cNvCxnSpPr>
          <p:nvPr/>
        </p:nvCxnSpPr>
        <p:spPr>
          <a:xfrm>
            <a:off x="2584938" y="3880338"/>
            <a:ext cx="1196201" cy="873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D9E680-8FC2-7CD9-82D6-6F04379B5D55}"/>
              </a:ext>
            </a:extLst>
          </p:cNvPr>
          <p:cNvSpPr txBox="1"/>
          <p:nvPr/>
        </p:nvSpPr>
        <p:spPr>
          <a:xfrm>
            <a:off x="586154" y="2965938"/>
            <a:ext cx="2584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 longer true – note that latest node names are purely marketing.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F14757E-57F5-5DE0-2327-E99CDC1A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F0678A5-A78C-C622-9C76-2A7B9610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59</a:t>
            </a:fld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7C84B0-0DAA-F400-B683-077DAF22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40D91-4179-4C4E-9EE3-5C89E2802CC6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97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98FD-30FC-1620-C099-641E3E47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#1 : Blinking an LED (Application)</a:t>
            </a:r>
          </a:p>
        </p:txBody>
      </p:sp>
      <p:pic>
        <p:nvPicPr>
          <p:cNvPr id="2050" name="Picture 2" descr="Blinking LED | Arduino Project Hub">
            <a:extLst>
              <a:ext uri="{FF2B5EF4-FFF2-40B4-BE49-F238E27FC236}">
                <a16:creationId xmlns:a16="http://schemas.microsoft.com/office/drawing/2014/main" id="{E1B8DA37-864D-A21B-3823-00C8853467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916" y="1513735"/>
            <a:ext cx="6742913" cy="50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185DD-F449-090E-21B1-EBF15628D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68440-6783-47B5-842A-12325399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6</a:t>
            </a:fld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0387D-67E8-0420-35B3-1146E9BB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BB3CD-F75A-4F53-B76D-C683C9867C28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60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A268-A8DD-5068-D3FF-25C6EB43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Making the Chips</a:t>
            </a:r>
          </a:p>
        </p:txBody>
      </p:sp>
      <p:pic>
        <p:nvPicPr>
          <p:cNvPr id="1026" name="Picture 2" descr="Photolithography-Process">
            <a:extLst>
              <a:ext uri="{FF2B5EF4-FFF2-40B4-BE49-F238E27FC236}">
                <a16:creationId xmlns:a16="http://schemas.microsoft.com/office/drawing/2014/main" id="{3F938708-4584-7A7F-FB93-FCDC436154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905794"/>
            <a:ext cx="6286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25C90-AF32-E884-8FA1-4A623E068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F33A9-0615-1198-4F60-7BC7BD76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60</a:t>
            </a:fld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C8653-F3BA-495A-A24D-E89F075C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6259-8B4E-484F-8649-5E6967946D8F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9625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wo people dressed in white overall suits in the Cleanroom at ASML Headquarters in Veldhoven, Netherlands.">
            <a:extLst>
              <a:ext uri="{FF2B5EF4-FFF2-40B4-BE49-F238E27FC236}">
                <a16:creationId xmlns:a16="http://schemas.microsoft.com/office/drawing/2014/main" id="{E619DF0F-9F84-A3D0-5362-1D80FF727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5EA132-D6F0-F932-F271-0BAEC54D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04FFDC-B28F-2CB1-84EB-72F54992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61</a:t>
            </a:fld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63BA-AE6F-C1D6-C4DD-CFE6F3FC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3BC1-51D2-44DB-BF7D-DD43E4B01D98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611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ayers of Abstraction in Computer Systems | by Hannah S | Medium">
            <a:extLst>
              <a:ext uri="{FF2B5EF4-FFF2-40B4-BE49-F238E27FC236}">
                <a16:creationId xmlns:a16="http://schemas.microsoft.com/office/drawing/2014/main" id="{661CE548-2EC6-76D1-9D4C-2286D6C653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4" y="244918"/>
            <a:ext cx="7311392" cy="646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FED73BA1-164C-F6D7-6F5D-BD260744ED78}"/>
              </a:ext>
            </a:extLst>
          </p:cNvPr>
          <p:cNvSpPr/>
          <p:nvPr/>
        </p:nvSpPr>
        <p:spPr>
          <a:xfrm>
            <a:off x="7967116" y="2565991"/>
            <a:ext cx="744493" cy="17862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F987D-A8EA-BA1B-C40E-CF174F02ED09}"/>
              </a:ext>
            </a:extLst>
          </p:cNvPr>
          <p:cNvSpPr txBox="1"/>
          <p:nvPr/>
        </p:nvSpPr>
        <p:spPr>
          <a:xfrm>
            <a:off x="8815754" y="329418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course lives here!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AAC95-BD9D-F161-84AF-99B8018F1296}"/>
              </a:ext>
            </a:extLst>
          </p:cNvPr>
          <p:cNvSpPr txBox="1"/>
          <p:nvPr/>
        </p:nvSpPr>
        <p:spPr>
          <a:xfrm>
            <a:off x="8815754" y="501888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IC Design Course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5AF8955-1222-5D03-44D1-DED75CCF439C}"/>
              </a:ext>
            </a:extLst>
          </p:cNvPr>
          <p:cNvSpPr/>
          <p:nvPr/>
        </p:nvSpPr>
        <p:spPr>
          <a:xfrm>
            <a:off x="7967115" y="4639339"/>
            <a:ext cx="744493" cy="11284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42DB832-A124-01B1-2BB4-5965C18B9306}"/>
              </a:ext>
            </a:extLst>
          </p:cNvPr>
          <p:cNvSpPr/>
          <p:nvPr/>
        </p:nvSpPr>
        <p:spPr>
          <a:xfrm>
            <a:off x="8506376" y="4583702"/>
            <a:ext cx="744493" cy="4820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9ED22E6-4312-7EB6-DA9C-9C2295228C7B}"/>
              </a:ext>
            </a:extLst>
          </p:cNvPr>
          <p:cNvSpPr/>
          <p:nvPr/>
        </p:nvSpPr>
        <p:spPr>
          <a:xfrm>
            <a:off x="8506376" y="1967372"/>
            <a:ext cx="744493" cy="94951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F3085-4AD6-CC3F-7CE5-EBB58C1F591F}"/>
              </a:ext>
            </a:extLst>
          </p:cNvPr>
          <p:cNvSpPr txBox="1"/>
          <p:nvPr/>
        </p:nvSpPr>
        <p:spPr>
          <a:xfrm>
            <a:off x="9250868" y="463933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Digital Circuits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FF83A4-C206-1729-34A1-FB190BE11C28}"/>
              </a:ext>
            </a:extLst>
          </p:cNvPr>
          <p:cNvSpPr txBox="1"/>
          <p:nvPr/>
        </p:nvSpPr>
        <p:spPr>
          <a:xfrm>
            <a:off x="9332930" y="2257462"/>
            <a:ext cx="206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Microprocessors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98E8C84-DEFE-55A3-2D09-2F09BDF7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BB1205-A20A-B852-83D0-DADA0737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62</a:t>
            </a:fld>
            <a:endParaRPr lang="en-CA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16C935-EDAD-988F-266F-DA38FE49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790E0-A8CF-4E91-A701-FA27B244F237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227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8E91-D4D3-EEB3-F2A3-807ABCC26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8AE7-768B-4DC0-0BDD-7EE59357F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CA" dirty="0"/>
              <a:t>Example #1: Blinking an LED (High Level Code)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463B5-1C49-508B-D8A0-5150A6398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228" y="2265104"/>
            <a:ext cx="4056185" cy="3742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gpio_high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marL="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gpio_low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marL="0" indent="0">
              <a:buNone/>
            </a:pPr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void test(void)</a:t>
            </a:r>
          </a:p>
          <a:p>
            <a:pPr marL="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gpio_high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_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delay_ms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(500);</a:t>
            </a:r>
          </a:p>
          <a:p>
            <a:pPr marL="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gpio_low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_</a:t>
            </a:r>
            <a:r>
              <a:rPr lang="en-CA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delay_ms</a:t>
            </a: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(500);</a:t>
            </a:r>
          </a:p>
          <a:p>
            <a:pPr marL="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CA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CA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124" name="Picture 4" descr="Questions with powering an ATmega328 circuit and long ws2812b LED strip  with the same power supply - General Electronics - Arduino Forum">
            <a:extLst>
              <a:ext uri="{FF2B5EF4-FFF2-40B4-BE49-F238E27FC236}">
                <a16:creationId xmlns:a16="http://schemas.microsoft.com/office/drawing/2014/main" id="{D59E11D4-BA28-FD3B-BAA6-BDCF834BA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459" y="1917972"/>
            <a:ext cx="65722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3310F-D92E-F503-B5D9-53793268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EF757-79AE-6C28-4FCD-F0F469A9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7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E28052-83CF-1796-B787-9711A729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44B40-DCA6-4077-B58C-EED05B1036A3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00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794D-83B0-11D8-1D4F-014FEEDA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#1: Delays in C on a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1805E-6580-A05F-0028-D1EFC9BFE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577" y="1802178"/>
            <a:ext cx="7414846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gpio_high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gpio_low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marL="0" indent="0">
              <a:buNone/>
            </a:pPr>
            <a:endParaRPr lang="en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void test(void)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while(1){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gpio_high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for(int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&lt; 5000;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++);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gpio_low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for(int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&lt; 5000; </a:t>
            </a:r>
            <a:r>
              <a:rPr lang="en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++);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C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29220-BD21-3EA7-9FE3-097F0AAA5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B3D45-5C9B-9D5A-DBC9-3541067D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8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AAD1E0-60E3-1430-81A3-2C55A486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F165-7B9E-4272-874B-7A763E90859F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157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0815E-0E31-11A9-B0A0-CE63D6EC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44F9-ADD5-FB48-A3C9-52085D00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(Backup Slides – Skipped if Live Works)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E2C917-9D23-D309-5A22-3E5655D0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022" y="1342786"/>
            <a:ext cx="6877272" cy="55152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D4E3B-3CD0-5415-AEF6-FBF0C210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ECED3403 Computer Architecture. Colin O'Flynn.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BFEAE-8064-D883-4266-FA3CEE076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16870-EB7B-4CD7-9596-A07D334BE571}" type="slidenum">
              <a:rPr lang="en-CA" smtClean="0"/>
              <a:t>9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9B9D62-8162-831E-F897-1FB62027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49BD3-08D2-41AA-9499-878B7A1B3CBF}" type="datetime1">
              <a:rPr lang="en-CA" smtClean="0"/>
              <a:t>2026-01-13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5906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2311</Words>
  <Application>Microsoft Office PowerPoint</Application>
  <PresentationFormat>Widescreen</PresentationFormat>
  <Paragraphs>442</Paragraphs>
  <Slides>62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Aptos</vt:lpstr>
      <vt:lpstr>Aptos Display</vt:lpstr>
      <vt:lpstr>Arial</vt:lpstr>
      <vt:lpstr>Courier New</vt:lpstr>
      <vt:lpstr>Office Theme</vt:lpstr>
      <vt:lpstr>Computer Architecture: Layers of Programs</vt:lpstr>
      <vt:lpstr>e.g., A Computer Program</vt:lpstr>
      <vt:lpstr>PowerPoint Presentation</vt:lpstr>
      <vt:lpstr>Considerations Between Layers</vt:lpstr>
      <vt:lpstr>SIDEBAR: “Compiler Explorer” (Godbolt.org)</vt:lpstr>
      <vt:lpstr>Example #1 : Blinking an LED (Application)</vt:lpstr>
      <vt:lpstr>Example #1: Blinking an LED (High Level Code)</vt:lpstr>
      <vt:lpstr>Example #1: Delays in C on a Microcontroller</vt:lpstr>
      <vt:lpstr>(Backup Slides – Skipped if Live Works)</vt:lpstr>
      <vt:lpstr>(Backup Slides – Skipped if Live Works)</vt:lpstr>
      <vt:lpstr>(Backup Slides – Skipped if Live Works)</vt:lpstr>
      <vt:lpstr>(Backup Slides – Skipped if Live Works)</vt:lpstr>
      <vt:lpstr>(Backup Slides – Skipped if Live Works)</vt:lpstr>
      <vt:lpstr>(Backup Slides – Skipped if Live Works)</vt:lpstr>
      <vt:lpstr>Example #2: Wait for Button Press</vt:lpstr>
      <vt:lpstr>Example #2: Global Variable Setting</vt:lpstr>
      <vt:lpstr>Example #2: Global Variable Setting</vt:lpstr>
      <vt:lpstr>What was I demonstrating?</vt:lpstr>
      <vt:lpstr>Application</vt:lpstr>
      <vt:lpstr>High Level Language</vt:lpstr>
      <vt:lpstr>High Level Language</vt:lpstr>
      <vt:lpstr>High Level Language</vt:lpstr>
      <vt:lpstr>Intermediate Representation</vt:lpstr>
      <vt:lpstr>Assembly Language</vt:lpstr>
      <vt:lpstr>Assembly Example: </vt:lpstr>
      <vt:lpstr>ARM</vt:lpstr>
      <vt:lpstr>AVR</vt:lpstr>
      <vt:lpstr>(Another example of Design Intent vs. Compiler)</vt:lpstr>
      <vt:lpstr>RISC-V</vt:lpstr>
      <vt:lpstr>x86</vt:lpstr>
      <vt:lpstr>MIPS</vt:lpstr>
      <vt:lpstr>MIPS</vt:lpstr>
      <vt:lpstr>PowerPC</vt:lpstr>
      <vt:lpstr>z80</vt:lpstr>
      <vt:lpstr>Machine Code</vt:lpstr>
      <vt:lpstr>e.g., “No Operation” (NOP)</vt:lpstr>
      <vt:lpstr>More Assumptions Compiler/Assembler</vt:lpstr>
      <vt:lpstr>NOP isn’t even used!!!</vt:lpstr>
      <vt:lpstr>Arm Machine Code Example</vt:lpstr>
      <vt:lpstr>Arm Machine Code Example</vt:lpstr>
      <vt:lpstr>Instruction Set Architecture (ISA)</vt:lpstr>
      <vt:lpstr>Instruction Set Architecture (ISA)</vt:lpstr>
      <vt:lpstr>Microarchitecture</vt:lpstr>
      <vt:lpstr>Example of Trade-Offs</vt:lpstr>
      <vt:lpstr>Microcode vs. Hardwired</vt:lpstr>
      <vt:lpstr>Advantages / Disadvantages</vt:lpstr>
      <vt:lpstr>Logic Gates &amp; Registers</vt:lpstr>
      <vt:lpstr>RTL Example from neorv32</vt:lpstr>
      <vt:lpstr>e.g., ALU Core</vt:lpstr>
      <vt:lpstr>RTL Warning / Note</vt:lpstr>
      <vt:lpstr>Transistor Level</vt:lpstr>
      <vt:lpstr>Synthesis Example – 1 bit D Flip-Flop</vt:lpstr>
      <vt:lpstr>e.g., Discrete Transistor Level</vt:lpstr>
      <vt:lpstr>Implementation Level</vt:lpstr>
      <vt:lpstr>Standard Cell Designs</vt:lpstr>
      <vt:lpstr>e.g., D FF Layout</vt:lpstr>
      <vt:lpstr>Implementation Level</vt:lpstr>
      <vt:lpstr>Gate Width?</vt:lpstr>
      <vt:lpstr>Gate Width?</vt:lpstr>
      <vt:lpstr>Making the Chips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O'Flynn</dc:creator>
  <cp:lastModifiedBy>Colin O'Flynn</cp:lastModifiedBy>
  <cp:revision>12</cp:revision>
  <dcterms:created xsi:type="dcterms:W3CDTF">2026-01-07T13:01:53Z</dcterms:created>
  <dcterms:modified xsi:type="dcterms:W3CDTF">2026-01-13T16:39:27Z</dcterms:modified>
</cp:coreProperties>
</file>